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332" r:id="rId6"/>
    <p:sldId id="327" r:id="rId7"/>
    <p:sldId id="321" r:id="rId8"/>
    <p:sldId id="331" r:id="rId9"/>
    <p:sldId id="330" r:id="rId10"/>
    <p:sldId id="326" r:id="rId11"/>
    <p:sldId id="329" r:id="rId12"/>
    <p:sldId id="323" r:id="rId13"/>
    <p:sldId id="328" r:id="rId14"/>
    <p:sldId id="333" r:id="rId15"/>
    <p:sldId id="334" r:id="rId16"/>
    <p:sldId id="335" r:id="rId17"/>
    <p:sldId id="339" r:id="rId18"/>
    <p:sldId id="336" r:id="rId19"/>
    <p:sldId id="347" r:id="rId20"/>
    <p:sldId id="338" r:id="rId21"/>
    <p:sldId id="341" r:id="rId22"/>
    <p:sldId id="342" r:id="rId23"/>
    <p:sldId id="344" r:id="rId24"/>
    <p:sldId id="33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5AD86-E055-E045-8221-D31EF0AA8B3E}" v="26" dt="2022-02-15T23:31:26.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0"/>
    <p:restoredTop sz="79985"/>
  </p:normalViewPr>
  <p:slideViewPr>
    <p:cSldViewPr snapToGrid="0">
      <p:cViewPr varScale="1">
        <p:scale>
          <a:sx n="88" d="100"/>
          <a:sy n="88" d="100"/>
        </p:scale>
        <p:origin x="1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5E7BB-F3FE-3B46-890F-4A0D0D20C004}" type="datetimeFigureOut">
              <a:rPr lang="en-US" smtClean="0"/>
              <a:t>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024A2-3CBE-3645-9971-BA46893FDE28}" type="slidenum">
              <a:rPr lang="en-US" smtClean="0"/>
              <a:t>‹#›</a:t>
            </a:fld>
            <a:endParaRPr lang="en-US"/>
          </a:p>
        </p:txBody>
      </p:sp>
    </p:spTree>
    <p:extLst>
      <p:ext uri="{BB962C8B-B14F-4D97-AF65-F5344CB8AC3E}">
        <p14:creationId xmlns:p14="http://schemas.microsoft.com/office/powerpoint/2010/main" val="65426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024A2-3CBE-3645-9971-BA46893FDE28}" type="slidenum">
              <a:rPr lang="en-US" smtClean="0"/>
              <a:t>4</a:t>
            </a:fld>
            <a:endParaRPr lang="en-US"/>
          </a:p>
        </p:txBody>
      </p:sp>
    </p:spTree>
    <p:extLst>
      <p:ext uri="{BB962C8B-B14F-4D97-AF65-F5344CB8AC3E}">
        <p14:creationId xmlns:p14="http://schemas.microsoft.com/office/powerpoint/2010/main" val="27388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024A2-3CBE-3645-9971-BA46893FDE28}" type="slidenum">
              <a:rPr lang="en-US" smtClean="0"/>
              <a:t>8</a:t>
            </a:fld>
            <a:endParaRPr lang="en-US"/>
          </a:p>
        </p:txBody>
      </p:sp>
    </p:spTree>
    <p:extLst>
      <p:ext uri="{BB962C8B-B14F-4D97-AF65-F5344CB8AC3E}">
        <p14:creationId xmlns:p14="http://schemas.microsoft.com/office/powerpoint/2010/main" val="119479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F024A2-3CBE-3645-9971-BA46893FDE28}" type="slidenum">
              <a:rPr lang="en-US" smtClean="0"/>
              <a:t>9</a:t>
            </a:fld>
            <a:endParaRPr lang="en-US"/>
          </a:p>
        </p:txBody>
      </p:sp>
    </p:spTree>
    <p:extLst>
      <p:ext uri="{BB962C8B-B14F-4D97-AF65-F5344CB8AC3E}">
        <p14:creationId xmlns:p14="http://schemas.microsoft.com/office/powerpoint/2010/main" val="320689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Time/Place and Manner</a:t>
            </a:r>
          </a:p>
        </p:txBody>
      </p:sp>
      <p:sp>
        <p:nvSpPr>
          <p:cNvPr id="4" name="Slide Number Placeholder 3"/>
          <p:cNvSpPr>
            <a:spLocks noGrp="1"/>
          </p:cNvSpPr>
          <p:nvPr>
            <p:ph type="sldNum" sz="quarter" idx="5"/>
          </p:nvPr>
        </p:nvSpPr>
        <p:spPr/>
        <p:txBody>
          <a:bodyPr/>
          <a:lstStyle/>
          <a:p>
            <a:fld id="{3FF024A2-3CBE-3645-9971-BA46893FDE28}" type="slidenum">
              <a:rPr lang="en-US" smtClean="0"/>
              <a:t>10</a:t>
            </a:fld>
            <a:endParaRPr lang="en-US"/>
          </a:p>
        </p:txBody>
      </p:sp>
    </p:spTree>
    <p:extLst>
      <p:ext uri="{BB962C8B-B14F-4D97-AF65-F5344CB8AC3E}">
        <p14:creationId xmlns:p14="http://schemas.microsoft.com/office/powerpoint/2010/main" val="234590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024A2-3CBE-3645-9971-BA46893FDE28}" type="slidenum">
              <a:rPr lang="en-US" smtClean="0"/>
              <a:t>17</a:t>
            </a:fld>
            <a:endParaRPr lang="en-US"/>
          </a:p>
        </p:txBody>
      </p:sp>
    </p:spTree>
    <p:extLst>
      <p:ext uri="{BB962C8B-B14F-4D97-AF65-F5344CB8AC3E}">
        <p14:creationId xmlns:p14="http://schemas.microsoft.com/office/powerpoint/2010/main" val="301205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024A2-3CBE-3645-9971-BA46893FDE28}" type="slidenum">
              <a:rPr lang="en-US" smtClean="0"/>
              <a:t>19</a:t>
            </a:fld>
            <a:endParaRPr lang="en-US"/>
          </a:p>
        </p:txBody>
      </p:sp>
    </p:spTree>
    <p:extLst>
      <p:ext uri="{BB962C8B-B14F-4D97-AF65-F5344CB8AC3E}">
        <p14:creationId xmlns:p14="http://schemas.microsoft.com/office/powerpoint/2010/main" val="703087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TextBox 11"/>
          <p:cNvSpPr txBox="1"/>
          <p:nvPr/>
        </p:nvSpPr>
        <p:spPr>
          <a:xfrm>
            <a:off x="0" y="6400800"/>
            <a:ext cx="12192000" cy="457200"/>
          </a:xfrm>
          <a:prstGeom prst="rect">
            <a:avLst/>
          </a:prstGeom>
          <a:solidFill>
            <a:srgbClr val="C00000"/>
          </a:solidFill>
        </p:spPr>
        <p:txBody>
          <a:bodyPr wrap="square" rtlCol="0">
            <a:spAutoFit/>
          </a:bodyPr>
          <a:lstStyle/>
          <a:p>
            <a:endParaRPr lang="en-AU"/>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3300" y="5821364"/>
            <a:ext cx="1028698" cy="1028698"/>
          </a:xfrm>
          <a:prstGeom prst="rect">
            <a:avLst/>
          </a:prstGeom>
        </p:spPr>
      </p:pic>
      <p:sp>
        <p:nvSpPr>
          <p:cNvPr id="8" name="Title 1"/>
          <p:cNvSpPr txBox="1">
            <a:spLocks/>
          </p:cNvSpPr>
          <p:nvPr/>
        </p:nvSpPr>
        <p:spPr>
          <a:xfrm>
            <a:off x="6959600" y="6343649"/>
            <a:ext cx="4495800" cy="5064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U" sz="1800" b="0">
              <a:solidFill>
                <a:schemeClr val="bg1"/>
              </a:solidFill>
            </a:endParaRPr>
          </a:p>
        </p:txBody>
      </p:sp>
    </p:spTree>
    <p:extLst>
      <p:ext uri="{BB962C8B-B14F-4D97-AF65-F5344CB8AC3E}">
        <p14:creationId xmlns:p14="http://schemas.microsoft.com/office/powerpoint/2010/main" val="3372463663"/>
      </p:ext>
    </p:extLst>
  </p:cSld>
  <p:clrMapOvr>
    <a:masterClrMapping/>
  </p:clrMapOvr>
  <p:transition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D3F0F5-F303-4901-BF9D-CF147B0A97DB}" type="datetimeFigureOut">
              <a:rPr lang="en-AU" smtClean="0"/>
              <a:t>16/2/2022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856307882"/>
      </p:ext>
    </p:extLst>
  </p:cSld>
  <p:clrMapOvr>
    <a:masterClrMapping/>
  </p:clrMapOvr>
  <p:transition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D3F0F5-F303-4901-BF9D-CF147B0A97DB}" type="datetimeFigureOut">
              <a:rPr lang="en-AU" smtClean="0"/>
              <a:t>16/2/2022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1621881507"/>
      </p:ext>
    </p:extLst>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D3F0F5-F303-4901-BF9D-CF147B0A97DB}" type="datetimeFigureOut">
              <a:rPr lang="en-AU" smtClean="0"/>
              <a:t>16/2/2022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3147304855"/>
      </p:ext>
    </p:extLst>
  </p:cSld>
  <p:clrMapOvr>
    <a:masterClrMapping/>
  </p:clrMapOvr>
  <p:transition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D3F0F5-F303-4901-BF9D-CF147B0A97DB}" type="datetimeFigureOut">
              <a:rPr lang="en-AU" smtClean="0"/>
              <a:t>16/2/2022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2429999166"/>
      </p:ext>
    </p:extLst>
  </p:cSld>
  <p:clrMapOvr>
    <a:masterClrMapping/>
  </p:clrMapOvr>
  <p:transition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7D3F0F5-F303-4901-BF9D-CF147B0A97DB}" type="datetimeFigureOut">
              <a:rPr lang="en-AU" smtClean="0"/>
              <a:t>16/2/2022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1075473889"/>
      </p:ext>
    </p:extLst>
  </p:cSld>
  <p:clrMapOvr>
    <a:masterClrMapping/>
  </p:clrMapOvr>
  <p:transition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7D3F0F5-F303-4901-BF9D-CF147B0A97DB}" type="datetimeFigureOut">
              <a:rPr lang="en-AU" smtClean="0"/>
              <a:t>16/2/2022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4059436574"/>
      </p:ext>
    </p:extLst>
  </p:cSld>
  <p:clrMapOvr>
    <a:masterClrMapping/>
  </p:clrMapOvr>
  <p:transition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7D3F0F5-F303-4901-BF9D-CF147B0A97DB}" type="datetimeFigureOut">
              <a:rPr lang="en-AU" smtClean="0"/>
              <a:t>16/2/2022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2329749442"/>
      </p:ext>
    </p:extLst>
  </p:cSld>
  <p:clrMapOvr>
    <a:masterClrMapping/>
  </p:clrMapOvr>
  <p:transition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3F0F5-F303-4901-BF9D-CF147B0A97DB}" type="datetimeFigureOut">
              <a:rPr lang="en-AU" smtClean="0"/>
              <a:t>16/2/2022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1082555462"/>
      </p:ext>
    </p:extLst>
  </p:cSld>
  <p:clrMapOvr>
    <a:masterClrMapping/>
  </p:clrMapOvr>
  <p:transition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3F0F5-F303-4901-BF9D-CF147B0A97DB}" type="datetimeFigureOut">
              <a:rPr lang="en-AU" smtClean="0"/>
              <a:t>16/2/2022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3839936715"/>
      </p:ext>
    </p:extLst>
  </p:cSld>
  <p:clrMapOvr>
    <a:masterClrMapping/>
  </p:clrMapOvr>
  <p:transition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D3F0F5-F303-4901-BF9D-CF147B0A97DB}" type="datetimeFigureOut">
              <a:rPr lang="en-AU" smtClean="0"/>
              <a:t>16/2/2022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2D7352-742F-4E5B-B2AC-8531C4DA9ED4}" type="slidenum">
              <a:rPr lang="en-AU" smtClean="0"/>
              <a:t>‹#›</a:t>
            </a:fld>
            <a:endParaRPr lang="en-AU"/>
          </a:p>
        </p:txBody>
      </p:sp>
    </p:spTree>
    <p:extLst>
      <p:ext uri="{BB962C8B-B14F-4D97-AF65-F5344CB8AC3E}">
        <p14:creationId xmlns:p14="http://schemas.microsoft.com/office/powerpoint/2010/main" val="1313659644"/>
      </p:ext>
    </p:extLst>
  </p:cSld>
  <p:clrMapOvr>
    <a:masterClrMapping/>
  </p:clrMapOvr>
  <p:transition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F0F5-F303-4901-BF9D-CF147B0A97DB}" type="datetimeFigureOut">
              <a:rPr lang="en-AU" smtClean="0"/>
              <a:t>16/2/2022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7352-742F-4E5B-B2AC-8531C4DA9ED4}" type="slidenum">
              <a:rPr lang="en-AU" smtClean="0"/>
              <a:t>‹#›</a:t>
            </a:fld>
            <a:endParaRPr lang="en-AU"/>
          </a:p>
        </p:txBody>
      </p:sp>
    </p:spTree>
    <p:extLst>
      <p:ext uri="{BB962C8B-B14F-4D97-AF65-F5344CB8AC3E}">
        <p14:creationId xmlns:p14="http://schemas.microsoft.com/office/powerpoint/2010/main" val="2762350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hyperlink" Target="mailto:christopher.andrews@ufcc.wa.edu.au" TargetMode="External"/><Relationship Id="rId4" Type="http://schemas.openxmlformats.org/officeDocument/2006/relationships/hyperlink" Target="mailto:kendra.edmonds@ufcc.wa.edu.au"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606" y="532575"/>
            <a:ext cx="3256788" cy="3256788"/>
          </a:xfrm>
          <a:prstGeom prst="rect">
            <a:avLst/>
          </a:prstGeom>
        </p:spPr>
      </p:pic>
      <p:sp>
        <p:nvSpPr>
          <p:cNvPr id="2" name="Title 1"/>
          <p:cNvSpPr>
            <a:spLocks noGrp="1"/>
          </p:cNvSpPr>
          <p:nvPr>
            <p:ph type="ctrTitle"/>
          </p:nvPr>
        </p:nvSpPr>
        <p:spPr>
          <a:xfrm>
            <a:off x="1524000" y="3240881"/>
            <a:ext cx="9144000" cy="1096963"/>
          </a:xfrm>
        </p:spPr>
        <p:txBody>
          <a:bodyPr>
            <a:normAutofit/>
          </a:bodyPr>
          <a:lstStyle/>
          <a:p>
            <a:r>
              <a:rPr lang="en-AU" sz="4600" dirty="0"/>
              <a:t>Ursula Frayne Catholic College</a:t>
            </a:r>
          </a:p>
        </p:txBody>
      </p:sp>
      <p:sp>
        <p:nvSpPr>
          <p:cNvPr id="3" name="Subtitle 2"/>
          <p:cNvSpPr>
            <a:spLocks noGrp="1"/>
          </p:cNvSpPr>
          <p:nvPr>
            <p:ph type="subTitle" idx="1"/>
          </p:nvPr>
        </p:nvSpPr>
        <p:spPr>
          <a:xfrm>
            <a:off x="0" y="4683124"/>
            <a:ext cx="12192000" cy="947737"/>
          </a:xfrm>
        </p:spPr>
        <p:txBody>
          <a:bodyPr>
            <a:normAutofit/>
          </a:bodyPr>
          <a:lstStyle/>
          <a:p>
            <a:r>
              <a:rPr lang="en-AU" sz="3600" b="1" dirty="0">
                <a:solidFill>
                  <a:srgbClr val="C00000"/>
                </a:solidFill>
              </a:rPr>
              <a:t>PARENT INFORMATION SESSIONS 2022</a:t>
            </a:r>
          </a:p>
        </p:txBody>
      </p:sp>
      <p:pic>
        <p:nvPicPr>
          <p:cNvPr id="5" name="Audio 4">
            <a:hlinkClick r:id="" action="ppaction://media"/>
            <a:extLst>
              <a:ext uri="{FF2B5EF4-FFF2-40B4-BE49-F238E27FC236}">
                <a16:creationId xmlns:a16="http://schemas.microsoft.com/office/drawing/2014/main" id="{8CBE2523-4886-7E40-88E4-F72751E6DD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96259474"/>
      </p:ext>
    </p:extLst>
  </p:cSld>
  <p:clrMapOvr>
    <a:masterClrMapping/>
  </p:clrMapOvr>
  <p:transition advClick="0" advTm="338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1933"/>
            <a:ext cx="9144000" cy="897467"/>
          </a:xfrm>
        </p:spPr>
        <p:txBody>
          <a:bodyPr>
            <a:normAutofit fontScale="90000"/>
          </a:bodyPr>
          <a:lstStyle/>
          <a:p>
            <a:pPr>
              <a:lnSpc>
                <a:spcPct val="150000"/>
              </a:lnSpc>
            </a:pPr>
            <a:r>
              <a:rPr lang="en-AU" sz="4600" b="1"/>
              <a:t>CODE OF CONDUCT</a:t>
            </a:r>
          </a:p>
        </p:txBody>
      </p:sp>
      <p:sp>
        <p:nvSpPr>
          <p:cNvPr id="3" name="Subtitle 2"/>
          <p:cNvSpPr>
            <a:spLocks noGrp="1"/>
          </p:cNvSpPr>
          <p:nvPr>
            <p:ph type="subTitle" idx="1"/>
          </p:nvPr>
        </p:nvSpPr>
        <p:spPr>
          <a:xfrm>
            <a:off x="237066" y="1032933"/>
            <a:ext cx="11548533" cy="4724400"/>
          </a:xfrm>
        </p:spPr>
        <p:txBody>
          <a:bodyPr>
            <a:normAutofit/>
          </a:bodyPr>
          <a:lstStyle/>
          <a:p>
            <a:pPr algn="l"/>
            <a:r>
              <a:rPr lang="en-AU" sz="3200"/>
              <a:t> </a:t>
            </a:r>
          </a:p>
          <a:p>
            <a:pPr algn="l"/>
            <a:endParaRPr lang="en-AU" sz="3600"/>
          </a:p>
        </p:txBody>
      </p:sp>
      <p:sp>
        <p:nvSpPr>
          <p:cNvPr id="4" name="TextBox 3">
            <a:extLst>
              <a:ext uri="{FF2B5EF4-FFF2-40B4-BE49-F238E27FC236}">
                <a16:creationId xmlns:a16="http://schemas.microsoft.com/office/drawing/2014/main" id="{21552619-CCC6-114A-A525-C24A0B8E6893}"/>
              </a:ext>
            </a:extLst>
          </p:cNvPr>
          <p:cNvSpPr txBox="1"/>
          <p:nvPr/>
        </p:nvSpPr>
        <p:spPr>
          <a:xfrm>
            <a:off x="-84668" y="2653747"/>
            <a:ext cx="12192000" cy="1138773"/>
          </a:xfrm>
          <a:prstGeom prst="rect">
            <a:avLst/>
          </a:prstGeom>
          <a:noFill/>
        </p:spPr>
        <p:txBody>
          <a:bodyPr wrap="square" rtlCol="0">
            <a:spAutoFit/>
          </a:bodyPr>
          <a:lstStyle/>
          <a:p>
            <a:pPr algn="ctr"/>
            <a:r>
              <a:rPr lang="en-US" sz="4000" dirty="0"/>
              <a:t>Modelling appropriate relationships</a:t>
            </a:r>
          </a:p>
          <a:p>
            <a:pPr algn="ctr"/>
            <a:r>
              <a:rPr lang="en-US" sz="2800" i="1" dirty="0">
                <a:solidFill>
                  <a:srgbClr val="FF0000"/>
                </a:solidFill>
              </a:rPr>
              <a:t>(College Website / College Polices)</a:t>
            </a:r>
            <a:r>
              <a:rPr lang="en-US" sz="2800" dirty="0"/>
              <a:t> </a:t>
            </a:r>
          </a:p>
        </p:txBody>
      </p:sp>
      <p:pic>
        <p:nvPicPr>
          <p:cNvPr id="5" name="Audio 4">
            <a:hlinkClick r:id="" action="ppaction://media"/>
            <a:extLst>
              <a:ext uri="{FF2B5EF4-FFF2-40B4-BE49-F238E27FC236}">
                <a16:creationId xmlns:a16="http://schemas.microsoft.com/office/drawing/2014/main" id="{62CE4DF4-D9BD-3B47-98B5-13F76BFCD6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19788497"/>
      </p:ext>
    </p:extLst>
  </p:cSld>
  <p:clrMapOvr>
    <a:masterClrMapping/>
  </p:clrMapOvr>
  <p:transition advClick="0" advTm="111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DBD67C-A483-3E46-8060-39B949F9B9BD}"/>
              </a:ext>
            </a:extLst>
          </p:cNvPr>
          <p:cNvSpPr txBox="1"/>
          <p:nvPr/>
        </p:nvSpPr>
        <p:spPr>
          <a:xfrm>
            <a:off x="1524000" y="2747963"/>
            <a:ext cx="9144000" cy="2303722"/>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3600" dirty="0">
              <a:latin typeface="+mj-lt"/>
              <a:ea typeface="+mj-ea"/>
              <a:cs typeface="+mj-cs"/>
            </a:endParaRPr>
          </a:p>
          <a:p>
            <a:pPr algn="ctr">
              <a:lnSpc>
                <a:spcPct val="90000"/>
              </a:lnSpc>
              <a:spcBef>
                <a:spcPct val="0"/>
              </a:spcBef>
              <a:spcAft>
                <a:spcPts val="600"/>
              </a:spcAft>
            </a:pPr>
            <a:r>
              <a:rPr lang="en-US" sz="3600" dirty="0">
                <a:latin typeface="+mj-lt"/>
                <a:ea typeface="+mj-ea"/>
                <a:cs typeface="+mj-cs"/>
              </a:rPr>
              <a:t>Home / School Communication</a:t>
            </a:r>
          </a:p>
          <a:p>
            <a:pPr algn="ctr">
              <a:lnSpc>
                <a:spcPct val="90000"/>
              </a:lnSpc>
              <a:spcBef>
                <a:spcPct val="0"/>
              </a:spcBef>
              <a:spcAft>
                <a:spcPts val="600"/>
              </a:spcAft>
            </a:pPr>
            <a:r>
              <a:rPr lang="en-US" sz="2800" dirty="0">
                <a:latin typeface="+mj-lt"/>
                <a:ea typeface="+mj-ea"/>
                <a:cs typeface="+mj-cs"/>
              </a:rPr>
              <a:t>Please book an appointment via email if required</a:t>
            </a:r>
          </a:p>
          <a:p>
            <a:pPr algn="ctr">
              <a:lnSpc>
                <a:spcPct val="90000"/>
              </a:lnSpc>
              <a:spcBef>
                <a:spcPct val="0"/>
              </a:spcBef>
              <a:spcAft>
                <a:spcPts val="600"/>
              </a:spcAft>
            </a:pPr>
            <a:r>
              <a:rPr lang="en-US" sz="3600" dirty="0">
                <a:latin typeface="+mj-lt"/>
                <a:ea typeface="+mj-ea"/>
                <a:cs typeface="+mj-cs"/>
              </a:rPr>
              <a:t>Email : </a:t>
            </a:r>
          </a:p>
          <a:p>
            <a:pPr algn="ctr">
              <a:lnSpc>
                <a:spcPct val="90000"/>
              </a:lnSpc>
              <a:spcBef>
                <a:spcPct val="0"/>
              </a:spcBef>
              <a:spcAft>
                <a:spcPts val="600"/>
              </a:spcAft>
            </a:pPr>
            <a:r>
              <a:rPr lang="en-US" sz="3600" dirty="0">
                <a:latin typeface="+mj-lt"/>
                <a:ea typeface="+mj-ea"/>
                <a:cs typeface="+mj-cs"/>
                <a:hlinkClick r:id="rId4"/>
              </a:rPr>
              <a:t>kendra.edmonds@ufcc.wa.edu.au</a:t>
            </a:r>
            <a:endParaRPr lang="en-US" sz="3600" dirty="0">
              <a:latin typeface="+mj-lt"/>
              <a:ea typeface="+mj-ea"/>
              <a:cs typeface="+mj-cs"/>
            </a:endParaRPr>
          </a:p>
          <a:p>
            <a:pPr algn="ctr">
              <a:lnSpc>
                <a:spcPct val="90000"/>
              </a:lnSpc>
              <a:spcBef>
                <a:spcPct val="0"/>
              </a:spcBef>
              <a:spcAft>
                <a:spcPts val="600"/>
              </a:spcAft>
            </a:pPr>
            <a:r>
              <a:rPr lang="en-US" sz="3600" dirty="0">
                <a:latin typeface="+mj-lt"/>
                <a:ea typeface="+mj-ea"/>
                <a:cs typeface="+mj-cs"/>
                <a:hlinkClick r:id="rId5"/>
              </a:rPr>
              <a:t>christopher.andrews@ufcc.wa.edu.au</a:t>
            </a:r>
            <a:endParaRPr lang="en-US" sz="3600" dirty="0">
              <a:latin typeface="+mj-lt"/>
              <a:ea typeface="+mj-ea"/>
              <a:cs typeface="+mj-cs"/>
            </a:endParaRPr>
          </a:p>
          <a:p>
            <a:pPr algn="ctr">
              <a:lnSpc>
                <a:spcPct val="90000"/>
              </a:lnSpc>
              <a:spcBef>
                <a:spcPct val="0"/>
              </a:spcBef>
              <a:spcAft>
                <a:spcPts val="600"/>
              </a:spcAft>
            </a:pPr>
            <a:endParaRPr lang="en-US" sz="3600" dirty="0">
              <a:latin typeface="+mj-lt"/>
              <a:ea typeface="+mj-ea"/>
              <a:cs typeface="+mj-cs"/>
            </a:endParaRPr>
          </a:p>
          <a:p>
            <a:pPr algn="ctr">
              <a:lnSpc>
                <a:spcPct val="90000"/>
              </a:lnSpc>
              <a:spcBef>
                <a:spcPct val="0"/>
              </a:spcBef>
              <a:spcAft>
                <a:spcPts val="600"/>
              </a:spcAft>
            </a:pPr>
            <a:r>
              <a:rPr lang="en-US" sz="3600" dirty="0">
                <a:latin typeface="+mj-lt"/>
                <a:ea typeface="+mj-ea"/>
                <a:cs typeface="+mj-cs"/>
              </a:rPr>
              <a:t>SEQTA Email is the preferred platform.</a:t>
            </a:r>
          </a:p>
        </p:txBody>
      </p:sp>
      <p:pic>
        <p:nvPicPr>
          <p:cNvPr id="2" name="Audio 1">
            <a:hlinkClick r:id="" action="ppaction://media"/>
            <a:extLst>
              <a:ext uri="{FF2B5EF4-FFF2-40B4-BE49-F238E27FC236}">
                <a16:creationId xmlns:a16="http://schemas.microsoft.com/office/drawing/2014/main" id="{2CBFB319-4947-4A41-B899-2EB4D43570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15155483"/>
      </p:ext>
    </p:extLst>
  </p:cSld>
  <p:clrMapOvr>
    <a:masterClrMapping/>
  </p:clrMapOvr>
  <p:transition advClick="0" advTm="281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190601B4-86FF-4EFF-9D27-C6C5EAA38D2A}"/>
              </a:ext>
            </a:extLst>
          </p:cNvPr>
          <p:cNvPicPr>
            <a:picLocks noChangeAspect="1"/>
          </p:cNvPicPr>
          <p:nvPr/>
        </p:nvPicPr>
        <p:blipFill rotWithShape="1">
          <a:blip r:embed="rId4"/>
          <a:srcRect/>
          <a:stretch/>
        </p:blipFill>
        <p:spPr>
          <a:xfrm>
            <a:off x="20" y="10"/>
            <a:ext cx="12191980" cy="6857990"/>
          </a:xfrm>
          <a:prstGeom prst="rect">
            <a:avLst/>
          </a:prstGeom>
          <a:noFill/>
        </p:spPr>
      </p:pic>
      <p:pic>
        <p:nvPicPr>
          <p:cNvPr id="3" name="Audio 2">
            <a:hlinkClick r:id="" action="ppaction://media"/>
            <a:extLst>
              <a:ext uri="{FF2B5EF4-FFF2-40B4-BE49-F238E27FC236}">
                <a16:creationId xmlns:a16="http://schemas.microsoft.com/office/drawing/2014/main" id="{7766D423-D2D6-C448-B874-AE2991B551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00237858"/>
      </p:ext>
    </p:extLst>
  </p:cSld>
  <p:clrMapOvr>
    <a:masterClrMapping/>
  </p:clrMapOvr>
  <p:transition advClick="0" advTm="403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B87AACE2-1102-4D3E-B450-CEFBE8969C99}"/>
              </a:ext>
            </a:extLst>
          </p:cNvPr>
          <p:cNvPicPr>
            <a:picLocks noChangeAspect="1"/>
          </p:cNvPicPr>
          <p:nvPr/>
        </p:nvPicPr>
        <p:blipFill rotWithShape="1">
          <a:blip r:embed="rId4"/>
          <a:srcRect/>
          <a:stretch/>
        </p:blipFill>
        <p:spPr>
          <a:xfrm>
            <a:off x="20" y="10"/>
            <a:ext cx="12191980" cy="6857990"/>
          </a:xfrm>
          <a:prstGeom prst="rect">
            <a:avLst/>
          </a:prstGeom>
          <a:noFill/>
        </p:spPr>
      </p:pic>
      <p:pic>
        <p:nvPicPr>
          <p:cNvPr id="2" name="Audio 1">
            <a:hlinkClick r:id="" action="ppaction://media"/>
            <a:extLst>
              <a:ext uri="{FF2B5EF4-FFF2-40B4-BE49-F238E27FC236}">
                <a16:creationId xmlns:a16="http://schemas.microsoft.com/office/drawing/2014/main" id="{A3988017-2EDA-274D-AFE1-99EBE3FF05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81978496"/>
      </p:ext>
    </p:extLst>
  </p:cSld>
  <p:clrMapOvr>
    <a:masterClrMapping/>
  </p:clrMapOvr>
  <p:transition advClick="0" advTm="514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10;&#10;Description automatically generated">
            <a:extLst>
              <a:ext uri="{FF2B5EF4-FFF2-40B4-BE49-F238E27FC236}">
                <a16:creationId xmlns:a16="http://schemas.microsoft.com/office/drawing/2014/main" id="{C5984077-50C0-4A9C-92FF-93FEE2385A01}"/>
              </a:ext>
            </a:extLst>
          </p:cNvPr>
          <p:cNvPicPr>
            <a:picLocks noChangeAspect="1"/>
          </p:cNvPicPr>
          <p:nvPr/>
        </p:nvPicPr>
        <p:blipFill rotWithShape="1">
          <a:blip r:embed="rId4"/>
          <a:srcRect/>
          <a:stretch/>
        </p:blipFill>
        <p:spPr>
          <a:xfrm>
            <a:off x="0" y="0"/>
            <a:ext cx="12191998" cy="6977932"/>
          </a:xfrm>
          <a:prstGeom prst="rect">
            <a:avLst/>
          </a:prstGeom>
          <a:noFill/>
        </p:spPr>
      </p:pic>
      <p:sp>
        <p:nvSpPr>
          <p:cNvPr id="3" name="TextBox 2">
            <a:extLst>
              <a:ext uri="{FF2B5EF4-FFF2-40B4-BE49-F238E27FC236}">
                <a16:creationId xmlns:a16="http://schemas.microsoft.com/office/drawing/2014/main" id="{11B37640-91EA-B243-8FB7-FD6C52BB253B}"/>
              </a:ext>
            </a:extLst>
          </p:cNvPr>
          <p:cNvSpPr txBox="1"/>
          <p:nvPr/>
        </p:nvSpPr>
        <p:spPr>
          <a:xfrm>
            <a:off x="824459" y="3267856"/>
            <a:ext cx="9278911" cy="923330"/>
          </a:xfrm>
          <a:prstGeom prst="rect">
            <a:avLst/>
          </a:prstGeom>
          <a:noFill/>
        </p:spPr>
        <p:txBody>
          <a:bodyPr wrap="square" rtlCol="0">
            <a:spAutoFit/>
          </a:bodyPr>
          <a:lstStyle/>
          <a:p>
            <a:r>
              <a:rPr lang="en-US" dirty="0"/>
              <a:t>All Homework can be found in your Child’s OneNote, under the tab Homework. Please ask your child to show you their OneNote as the tasks will have different completion dates on it.</a:t>
            </a:r>
          </a:p>
        </p:txBody>
      </p:sp>
      <p:pic>
        <p:nvPicPr>
          <p:cNvPr id="5" name="Audio 4">
            <a:hlinkClick r:id="" action="ppaction://media"/>
            <a:extLst>
              <a:ext uri="{FF2B5EF4-FFF2-40B4-BE49-F238E27FC236}">
                <a16:creationId xmlns:a16="http://schemas.microsoft.com/office/drawing/2014/main" id="{31A9ACFB-B40D-1348-A399-89517378D7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83870901"/>
      </p:ext>
    </p:extLst>
  </p:cSld>
  <p:clrMapOvr>
    <a:masterClrMapping/>
  </p:clrMapOvr>
  <p:transition advTm="430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able&#10;&#10;Description automatically generated">
            <a:extLst>
              <a:ext uri="{FF2B5EF4-FFF2-40B4-BE49-F238E27FC236}">
                <a16:creationId xmlns:a16="http://schemas.microsoft.com/office/drawing/2014/main" id="{DAA18545-8D4C-FD41-9377-146F7C0CC018}"/>
              </a:ext>
            </a:extLst>
          </p:cNvPr>
          <p:cNvPicPr>
            <a:picLocks noChangeAspect="1"/>
          </p:cNvPicPr>
          <p:nvPr/>
        </p:nvPicPr>
        <p:blipFill rotWithShape="1">
          <a:blip r:embed="rId4">
            <a:extLst>
              <a:ext uri="{28A0092B-C50C-407E-A947-70E740481C1C}">
                <a14:useLocalDpi xmlns:a14="http://schemas.microsoft.com/office/drawing/2010/main" val="0"/>
              </a:ext>
            </a:extLst>
          </a:blip>
          <a:srcRect b="12110"/>
          <a:stretch/>
        </p:blipFill>
        <p:spPr>
          <a:xfrm>
            <a:off x="20" y="10"/>
            <a:ext cx="12191980" cy="6857990"/>
          </a:xfrm>
          <a:prstGeom prst="rect">
            <a:avLst/>
          </a:prstGeom>
          <a:noFill/>
        </p:spPr>
      </p:pic>
      <p:pic>
        <p:nvPicPr>
          <p:cNvPr id="2" name="Audio 1">
            <a:hlinkClick r:id="" action="ppaction://media"/>
            <a:extLst>
              <a:ext uri="{FF2B5EF4-FFF2-40B4-BE49-F238E27FC236}">
                <a16:creationId xmlns:a16="http://schemas.microsoft.com/office/drawing/2014/main" id="{6BB949CE-EDE6-C74A-8C55-ABBF1E47F6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7927845"/>
      </p:ext>
    </p:extLst>
  </p:cSld>
  <p:clrMapOvr>
    <a:masterClrMapping/>
  </p:clrMapOvr>
  <p:transition advClick="0" advTm="216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62A-40F2-C846-BEB1-31C7204893D7}"/>
              </a:ext>
            </a:extLst>
          </p:cNvPr>
          <p:cNvSpPr>
            <a:spLocks noGrp="1"/>
          </p:cNvSpPr>
          <p:nvPr>
            <p:ph type="ctrTitle"/>
          </p:nvPr>
        </p:nvSpPr>
        <p:spPr>
          <a:xfrm>
            <a:off x="1524000" y="1122363"/>
            <a:ext cx="9144000" cy="2387600"/>
          </a:xfrm>
        </p:spPr>
        <p:txBody>
          <a:bodyPr vert="horz" lIns="91440" tIns="45720" rIns="91440" bIns="45720" rtlCol="0" anchor="b">
            <a:normAutofit/>
          </a:bodyPr>
          <a:lstStyle/>
          <a:p>
            <a:r>
              <a:rPr lang="en-US" dirty="0"/>
              <a:t>SEQTA</a:t>
            </a:r>
            <a:br>
              <a:rPr lang="en-US" dirty="0"/>
            </a:br>
            <a:endParaRPr lang="en-US" dirty="0"/>
          </a:p>
        </p:txBody>
      </p:sp>
      <p:sp>
        <p:nvSpPr>
          <p:cNvPr id="3" name="TextBox 2">
            <a:extLst>
              <a:ext uri="{FF2B5EF4-FFF2-40B4-BE49-F238E27FC236}">
                <a16:creationId xmlns:a16="http://schemas.microsoft.com/office/drawing/2014/main" id="{2D4EC9D4-7C78-5640-988D-F3C900D38B6A}"/>
              </a:ext>
            </a:extLst>
          </p:cNvPr>
          <p:cNvSpPr txBox="1"/>
          <p:nvPr/>
        </p:nvSpPr>
        <p:spPr>
          <a:xfrm>
            <a:off x="1524000" y="3602038"/>
            <a:ext cx="9144000" cy="1655762"/>
          </a:xfrm>
          <a:prstGeom prst="rect">
            <a:avLst/>
          </a:prstGeom>
        </p:spPr>
        <p:txBody>
          <a:bodyPr vert="horz" lIns="91440" tIns="45720" rIns="91440" bIns="45720" rtlCol="0">
            <a:normAutofit/>
          </a:bodyPr>
          <a:lstStyle/>
          <a:p>
            <a:pPr algn="ctr" fontAlgn="base">
              <a:lnSpc>
                <a:spcPct val="90000"/>
              </a:lnSpc>
              <a:spcBef>
                <a:spcPts val="1000"/>
              </a:spcBef>
            </a:pPr>
            <a:endParaRPr lang="en-US" sz="1500" dirty="0"/>
          </a:p>
        </p:txBody>
      </p:sp>
      <p:sp>
        <p:nvSpPr>
          <p:cNvPr id="4" name="TextBox 3">
            <a:extLst>
              <a:ext uri="{FF2B5EF4-FFF2-40B4-BE49-F238E27FC236}">
                <a16:creationId xmlns:a16="http://schemas.microsoft.com/office/drawing/2014/main" id="{59313565-6B6F-5F4B-B87E-16886112572E}"/>
              </a:ext>
            </a:extLst>
          </p:cNvPr>
          <p:cNvSpPr txBox="1"/>
          <p:nvPr/>
        </p:nvSpPr>
        <p:spPr>
          <a:xfrm>
            <a:off x="1716453" y="2793531"/>
            <a:ext cx="9361278" cy="2308324"/>
          </a:xfrm>
          <a:prstGeom prst="rect">
            <a:avLst/>
          </a:prstGeom>
          <a:noFill/>
        </p:spPr>
        <p:txBody>
          <a:bodyPr wrap="square" rtlCol="0">
            <a:spAutoFit/>
          </a:bodyPr>
          <a:lstStyle/>
          <a:p>
            <a:r>
              <a:rPr lang="en-US" dirty="0"/>
              <a:t>This year SEQTA will be available to students and Parents. It will show subject overviews, assessment outlines, dates and results.</a:t>
            </a:r>
          </a:p>
          <a:p>
            <a:endParaRPr lang="en-US" dirty="0"/>
          </a:p>
          <a:p>
            <a:r>
              <a:rPr lang="en-US" dirty="0"/>
              <a:t>This will assist in the transition for students into Year 7.</a:t>
            </a:r>
          </a:p>
          <a:p>
            <a:endParaRPr lang="en-US" dirty="0"/>
          </a:p>
          <a:p>
            <a:r>
              <a:rPr lang="en-US" dirty="0"/>
              <a:t>An email has been sent home that has a manual attached to it for your assistance.</a:t>
            </a:r>
          </a:p>
          <a:p>
            <a:endParaRPr lang="en-US" dirty="0"/>
          </a:p>
        </p:txBody>
      </p:sp>
      <p:pic>
        <p:nvPicPr>
          <p:cNvPr id="5" name="Audio 4">
            <a:hlinkClick r:id="" action="ppaction://media"/>
            <a:extLst>
              <a:ext uri="{FF2B5EF4-FFF2-40B4-BE49-F238E27FC236}">
                <a16:creationId xmlns:a16="http://schemas.microsoft.com/office/drawing/2014/main" id="{EBC820B2-5F18-CB48-8D63-DE8F41258E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78906927"/>
      </p:ext>
    </p:extLst>
  </p:cSld>
  <p:clrMapOvr>
    <a:masterClrMapping/>
  </p:clrMapOvr>
  <p:transition advClick="0" advTm="336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chat or text message&#10;&#10;Description automatically generated">
            <a:extLst>
              <a:ext uri="{FF2B5EF4-FFF2-40B4-BE49-F238E27FC236}">
                <a16:creationId xmlns:a16="http://schemas.microsoft.com/office/drawing/2014/main" id="{3DD3706F-1829-4C67-A1FF-6929F5D4E895}"/>
              </a:ext>
            </a:extLst>
          </p:cNvPr>
          <p:cNvPicPr>
            <a:picLocks noChangeAspect="1"/>
          </p:cNvPicPr>
          <p:nvPr/>
        </p:nvPicPr>
        <p:blipFill rotWithShape="1">
          <a:blip r:embed="rId5"/>
          <a:srcRect/>
          <a:stretch/>
        </p:blipFill>
        <p:spPr>
          <a:xfrm>
            <a:off x="20" y="10"/>
            <a:ext cx="12191980" cy="6857990"/>
          </a:xfrm>
          <a:prstGeom prst="rect">
            <a:avLst/>
          </a:prstGeom>
          <a:noFill/>
        </p:spPr>
      </p:pic>
      <p:pic>
        <p:nvPicPr>
          <p:cNvPr id="5" name="Audio 4">
            <a:hlinkClick r:id="" action="ppaction://media"/>
            <a:extLst>
              <a:ext uri="{FF2B5EF4-FFF2-40B4-BE49-F238E27FC236}">
                <a16:creationId xmlns:a16="http://schemas.microsoft.com/office/drawing/2014/main" id="{201C8F2F-DAEF-DB4B-8C18-73F68B81FA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9907909"/>
      </p:ext>
    </p:extLst>
  </p:cSld>
  <p:clrMapOvr>
    <a:masterClrMapping/>
  </p:clrMapOvr>
  <p:transition advTm="619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BD7A-B621-2643-97DF-197D98D60AF9}"/>
              </a:ext>
            </a:extLst>
          </p:cNvPr>
          <p:cNvSpPr>
            <a:spLocks noGrp="1"/>
          </p:cNvSpPr>
          <p:nvPr>
            <p:ph type="ctrTitle"/>
          </p:nvPr>
        </p:nvSpPr>
        <p:spPr>
          <a:xfrm>
            <a:off x="1524000" y="1009952"/>
            <a:ext cx="9144000" cy="615648"/>
          </a:xfrm>
        </p:spPr>
        <p:txBody>
          <a:bodyPr>
            <a:normAutofit fontScale="90000"/>
          </a:bodyPr>
          <a:lstStyle/>
          <a:p>
            <a:r>
              <a:rPr lang="en-US" dirty="0"/>
              <a:t>Units of Work</a:t>
            </a:r>
            <a:br>
              <a:rPr lang="en-US" dirty="0"/>
            </a:br>
            <a:r>
              <a:rPr lang="en-US" dirty="0"/>
              <a:t>Religion</a:t>
            </a:r>
          </a:p>
        </p:txBody>
      </p:sp>
      <p:graphicFrame>
        <p:nvGraphicFramePr>
          <p:cNvPr id="5" name="Table 5">
            <a:extLst>
              <a:ext uri="{FF2B5EF4-FFF2-40B4-BE49-F238E27FC236}">
                <a16:creationId xmlns:a16="http://schemas.microsoft.com/office/drawing/2014/main" id="{C71AC60B-5372-1F45-91EC-F0221E85F978}"/>
              </a:ext>
            </a:extLst>
          </p:cNvPr>
          <p:cNvGraphicFramePr>
            <a:graphicFrameLocks noGrp="1"/>
          </p:cNvGraphicFramePr>
          <p:nvPr>
            <p:extLst>
              <p:ext uri="{D42A27DB-BD31-4B8C-83A1-F6EECF244321}">
                <p14:modId xmlns:p14="http://schemas.microsoft.com/office/powerpoint/2010/main" val="2643221649"/>
              </p:ext>
            </p:extLst>
          </p:nvPr>
        </p:nvGraphicFramePr>
        <p:xfrm>
          <a:off x="2032000" y="2039256"/>
          <a:ext cx="8128000" cy="2555088"/>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3158503246"/>
                    </a:ext>
                  </a:extLst>
                </a:gridCol>
                <a:gridCol w="2032000">
                  <a:extLst>
                    <a:ext uri="{9D8B030D-6E8A-4147-A177-3AD203B41FA5}">
                      <a16:colId xmlns:a16="http://schemas.microsoft.com/office/drawing/2014/main" val="1984142224"/>
                    </a:ext>
                  </a:extLst>
                </a:gridCol>
                <a:gridCol w="2032000">
                  <a:extLst>
                    <a:ext uri="{9D8B030D-6E8A-4147-A177-3AD203B41FA5}">
                      <a16:colId xmlns:a16="http://schemas.microsoft.com/office/drawing/2014/main" val="655192022"/>
                    </a:ext>
                  </a:extLst>
                </a:gridCol>
                <a:gridCol w="2032000">
                  <a:extLst>
                    <a:ext uri="{9D8B030D-6E8A-4147-A177-3AD203B41FA5}">
                      <a16:colId xmlns:a16="http://schemas.microsoft.com/office/drawing/2014/main" val="1116721652"/>
                    </a:ext>
                  </a:extLst>
                </a:gridCol>
              </a:tblGrid>
              <a:tr h="469824">
                <a:tc>
                  <a:txBody>
                    <a:bodyPr/>
                    <a:lstStyle/>
                    <a:p>
                      <a:r>
                        <a:rPr lang="en-US" sz="2000" dirty="0"/>
                        <a:t>Term 1</a:t>
                      </a:r>
                    </a:p>
                  </a:txBody>
                  <a:tcPr/>
                </a:tc>
                <a:tc>
                  <a:txBody>
                    <a:bodyPr/>
                    <a:lstStyle/>
                    <a:p>
                      <a:r>
                        <a:rPr lang="en-US" sz="2000" dirty="0"/>
                        <a:t>Term 2</a:t>
                      </a:r>
                    </a:p>
                  </a:txBody>
                  <a:tcPr/>
                </a:tc>
                <a:tc>
                  <a:txBody>
                    <a:bodyPr/>
                    <a:lstStyle/>
                    <a:p>
                      <a:r>
                        <a:rPr lang="en-US" sz="2000" dirty="0"/>
                        <a:t>Term 3</a:t>
                      </a:r>
                    </a:p>
                  </a:txBody>
                  <a:tcPr/>
                </a:tc>
                <a:tc>
                  <a:txBody>
                    <a:bodyPr/>
                    <a:lstStyle/>
                    <a:p>
                      <a:r>
                        <a:rPr lang="en-US" sz="2000" dirty="0"/>
                        <a:t>Term 4</a:t>
                      </a:r>
                    </a:p>
                  </a:txBody>
                  <a:tcPr/>
                </a:tc>
                <a:extLst>
                  <a:ext uri="{0D108BD9-81ED-4DB2-BD59-A6C34878D82A}">
                    <a16:rowId xmlns:a16="http://schemas.microsoft.com/office/drawing/2014/main" val="2313647954"/>
                  </a:ext>
                </a:extLst>
              </a:tr>
              <a:tr h="1506010">
                <a:tc>
                  <a:txBody>
                    <a:bodyPr/>
                    <a:lstStyle/>
                    <a:p>
                      <a:r>
                        <a:rPr lang="en-US" sz="2000" dirty="0"/>
                        <a:t>Lent</a:t>
                      </a:r>
                    </a:p>
                  </a:txBody>
                  <a:tcPr/>
                </a:tc>
                <a:tc>
                  <a:txBody>
                    <a:bodyPr/>
                    <a:lstStyle/>
                    <a:p>
                      <a:r>
                        <a:rPr lang="en-US" sz="2000" dirty="0"/>
                        <a:t>Growing as God wants, Human Sexuality</a:t>
                      </a:r>
                    </a:p>
                    <a:p>
                      <a:endParaRPr lang="en-US" sz="2000" dirty="0"/>
                    </a:p>
                  </a:txBody>
                  <a:tcPr/>
                </a:tc>
                <a:tc>
                  <a:txBody>
                    <a:bodyPr/>
                    <a:lstStyle/>
                    <a:p>
                      <a:r>
                        <a:rPr lang="en-US" sz="2000" dirty="0"/>
                        <a:t>Penance</a:t>
                      </a:r>
                    </a:p>
                  </a:txBody>
                  <a:tcPr/>
                </a:tc>
                <a:tc>
                  <a:txBody>
                    <a:bodyPr/>
                    <a:lstStyle/>
                    <a:p>
                      <a:r>
                        <a:rPr lang="en-US" sz="2000" dirty="0"/>
                        <a:t>Prayer</a:t>
                      </a:r>
                    </a:p>
                  </a:txBody>
                  <a:tcPr/>
                </a:tc>
                <a:extLst>
                  <a:ext uri="{0D108BD9-81ED-4DB2-BD59-A6C34878D82A}">
                    <a16:rowId xmlns:a16="http://schemas.microsoft.com/office/drawing/2014/main" val="2788147794"/>
                  </a:ext>
                </a:extLst>
              </a:tr>
              <a:tr h="469824">
                <a:tc>
                  <a:txBody>
                    <a:bodyPr/>
                    <a:lstStyle/>
                    <a:p>
                      <a:r>
                        <a:rPr lang="en-US" sz="2000" dirty="0"/>
                        <a:t>Vocation</a:t>
                      </a:r>
                    </a:p>
                  </a:txBody>
                  <a:tcPr/>
                </a:tc>
                <a:tc>
                  <a:txBody>
                    <a:bodyPr/>
                    <a:lstStyle/>
                    <a:p>
                      <a:r>
                        <a:rPr lang="en-US" sz="2000" dirty="0"/>
                        <a:t>Confirmation</a:t>
                      </a:r>
                    </a:p>
                  </a:txBody>
                  <a:tcPr/>
                </a:tc>
                <a:tc>
                  <a:txBody>
                    <a:bodyPr/>
                    <a:lstStyle/>
                    <a:p>
                      <a:r>
                        <a:rPr lang="en-US" sz="2000" dirty="0"/>
                        <a:t>Eucharist</a:t>
                      </a:r>
                    </a:p>
                  </a:txBody>
                  <a:tcPr/>
                </a:tc>
                <a:tc>
                  <a:txBody>
                    <a:bodyPr/>
                    <a:lstStyle/>
                    <a:p>
                      <a:r>
                        <a:rPr lang="en-US" sz="2000" dirty="0"/>
                        <a:t>Advent</a:t>
                      </a:r>
                    </a:p>
                  </a:txBody>
                  <a:tcPr/>
                </a:tc>
                <a:extLst>
                  <a:ext uri="{0D108BD9-81ED-4DB2-BD59-A6C34878D82A}">
                    <a16:rowId xmlns:a16="http://schemas.microsoft.com/office/drawing/2014/main" val="2818791126"/>
                  </a:ext>
                </a:extLst>
              </a:tr>
            </a:tbl>
          </a:graphicData>
        </a:graphic>
      </p:graphicFrame>
      <p:pic>
        <p:nvPicPr>
          <p:cNvPr id="3" name="Audio 2">
            <a:hlinkClick r:id="" action="ppaction://media"/>
            <a:extLst>
              <a:ext uri="{FF2B5EF4-FFF2-40B4-BE49-F238E27FC236}">
                <a16:creationId xmlns:a16="http://schemas.microsoft.com/office/drawing/2014/main" id="{4EE9A618-F345-ED40-8623-83918FCF5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11562008"/>
      </p:ext>
    </p:extLst>
  </p:cSld>
  <p:clrMapOvr>
    <a:masterClrMapping/>
  </p:clrMapOvr>
  <p:transition advClick="0" advTm="208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826A-75E0-6446-B960-3737CD0BD4F7}"/>
              </a:ext>
            </a:extLst>
          </p:cNvPr>
          <p:cNvSpPr>
            <a:spLocks noGrp="1"/>
          </p:cNvSpPr>
          <p:nvPr>
            <p:ph type="title"/>
          </p:nvPr>
        </p:nvSpPr>
        <p:spPr>
          <a:xfrm>
            <a:off x="838200" y="232228"/>
            <a:ext cx="10515600" cy="1325563"/>
          </a:xfrm>
        </p:spPr>
        <p:txBody>
          <a:bodyPr/>
          <a:lstStyle/>
          <a:p>
            <a:r>
              <a:rPr lang="en-US" dirty="0"/>
              <a:t>HEALTH / CHILD PROTECTION</a:t>
            </a:r>
          </a:p>
        </p:txBody>
      </p:sp>
      <p:graphicFrame>
        <p:nvGraphicFramePr>
          <p:cNvPr id="4" name="Table 4">
            <a:extLst>
              <a:ext uri="{FF2B5EF4-FFF2-40B4-BE49-F238E27FC236}">
                <a16:creationId xmlns:a16="http://schemas.microsoft.com/office/drawing/2014/main" id="{F0B7CE83-8055-AB44-852A-765BE248701A}"/>
              </a:ext>
            </a:extLst>
          </p:cNvPr>
          <p:cNvGraphicFramePr>
            <a:graphicFrameLocks noGrp="1"/>
          </p:cNvGraphicFramePr>
          <p:nvPr>
            <p:ph idx="1"/>
            <p:extLst>
              <p:ext uri="{D42A27DB-BD31-4B8C-83A1-F6EECF244321}">
                <p14:modId xmlns:p14="http://schemas.microsoft.com/office/powerpoint/2010/main" val="562699832"/>
              </p:ext>
            </p:extLst>
          </p:nvPr>
        </p:nvGraphicFramePr>
        <p:xfrm>
          <a:off x="838200" y="1220652"/>
          <a:ext cx="10515600" cy="540004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600012108"/>
                    </a:ext>
                  </a:extLst>
                </a:gridCol>
                <a:gridCol w="2628900">
                  <a:extLst>
                    <a:ext uri="{9D8B030D-6E8A-4147-A177-3AD203B41FA5}">
                      <a16:colId xmlns:a16="http://schemas.microsoft.com/office/drawing/2014/main" val="43456611"/>
                    </a:ext>
                  </a:extLst>
                </a:gridCol>
                <a:gridCol w="2628900">
                  <a:extLst>
                    <a:ext uri="{9D8B030D-6E8A-4147-A177-3AD203B41FA5}">
                      <a16:colId xmlns:a16="http://schemas.microsoft.com/office/drawing/2014/main" val="4079111593"/>
                    </a:ext>
                  </a:extLst>
                </a:gridCol>
                <a:gridCol w="2628900">
                  <a:extLst>
                    <a:ext uri="{9D8B030D-6E8A-4147-A177-3AD203B41FA5}">
                      <a16:colId xmlns:a16="http://schemas.microsoft.com/office/drawing/2014/main" val="2004004564"/>
                    </a:ext>
                  </a:extLst>
                </a:gridCol>
              </a:tblGrid>
              <a:tr h="370840">
                <a:tc gridSpan="4">
                  <a:txBody>
                    <a:bodyPr/>
                    <a:lstStyle/>
                    <a:p>
                      <a:pPr algn="ctr"/>
                      <a:r>
                        <a:rPr lang="en-US" dirty="0"/>
                        <a:t>Keeping Safe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97909067"/>
                  </a:ext>
                </a:extLst>
              </a:tr>
              <a:tr h="370840">
                <a:tc>
                  <a:txBody>
                    <a:bodyPr/>
                    <a:lstStyle/>
                    <a:p>
                      <a:r>
                        <a:rPr lang="en-US" dirty="0"/>
                        <a:t>THE RIGHT TO BE SAFE</a:t>
                      </a:r>
                    </a:p>
                  </a:txBody>
                  <a:tcPr/>
                </a:tc>
                <a:tc>
                  <a:txBody>
                    <a:bodyPr/>
                    <a:lstStyle/>
                    <a:p>
                      <a:r>
                        <a:rPr lang="en-US" dirty="0"/>
                        <a:t>RELATIONSHIPS</a:t>
                      </a:r>
                    </a:p>
                  </a:txBody>
                  <a:tcPr/>
                </a:tc>
                <a:tc>
                  <a:txBody>
                    <a:bodyPr/>
                    <a:lstStyle/>
                    <a:p>
                      <a:r>
                        <a:rPr lang="en-US" dirty="0"/>
                        <a:t>RECOGNISING AND REPORTING ABUSE</a:t>
                      </a:r>
                    </a:p>
                  </a:txBody>
                  <a:tcPr/>
                </a:tc>
                <a:tc>
                  <a:txBody>
                    <a:bodyPr/>
                    <a:lstStyle/>
                    <a:p>
                      <a:r>
                        <a:rPr lang="en-US" dirty="0"/>
                        <a:t>PROTECTIVE STRATEGIES</a:t>
                      </a:r>
                    </a:p>
                  </a:txBody>
                  <a:tcPr/>
                </a:tc>
                <a:extLst>
                  <a:ext uri="{0D108BD9-81ED-4DB2-BD59-A6C34878D82A}">
                    <a16:rowId xmlns:a16="http://schemas.microsoft.com/office/drawing/2014/main" val="473337333"/>
                  </a:ext>
                </a:extLst>
              </a:tr>
              <a:tr h="146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1.Warning signs</a:t>
                      </a:r>
                    </a:p>
                    <a:p>
                      <a:pPr marL="342900" marR="0" lvl="0" indent="-342900" algn="l" defTabSz="914400" rtl="0" eaLnBrk="1" fontAlgn="auto" latinLnBrk="0" hangingPunct="1">
                        <a:lnSpc>
                          <a:spcPct val="100000"/>
                        </a:lnSpc>
                        <a:spcBef>
                          <a:spcPts val="0"/>
                        </a:spcBef>
                        <a:spcAft>
                          <a:spcPts val="0"/>
                        </a:spcAft>
                        <a:buClrTx/>
                        <a:buSzTx/>
                        <a:buFontTx/>
                        <a:buAutoNum type="arabicPlain" startAt="2"/>
                        <a:tabLst/>
                        <a:defRPr/>
                      </a:pPr>
                      <a:r>
                        <a:rPr lang="en-AU" sz="1800" kern="1200" dirty="0">
                          <a:solidFill>
                            <a:schemeClr val="dk1"/>
                          </a:solidFill>
                          <a:effectLst/>
                        </a:rPr>
                        <a:t>Risk-taking and emergencies</a:t>
                      </a:r>
                    </a:p>
                    <a:p>
                      <a:pPr marL="342900" marR="0" lvl="0" indent="-342900" algn="l" defTabSz="914400" rtl="0" eaLnBrk="1" fontAlgn="auto" latinLnBrk="0" hangingPunct="1">
                        <a:lnSpc>
                          <a:spcPct val="100000"/>
                        </a:lnSpc>
                        <a:spcBef>
                          <a:spcPts val="0"/>
                        </a:spcBef>
                        <a:spcAft>
                          <a:spcPts val="0"/>
                        </a:spcAft>
                        <a:buClrTx/>
                        <a:buSzTx/>
                        <a:buFontTx/>
                        <a:buAutoNum type="arabicPlain" startAt="2"/>
                        <a:tabLst/>
                        <a:defRPr/>
                      </a:pPr>
                      <a:r>
                        <a:rPr lang="en-AU" sz="1800" kern="1200" dirty="0">
                          <a:solidFill>
                            <a:schemeClr val="dk1"/>
                          </a:solidFill>
                          <a:effectLst/>
                        </a:rPr>
                        <a:t>Psychological  pressure and manipulation</a:t>
                      </a:r>
                    </a:p>
                    <a:p>
                      <a:endParaRPr lang="en-US" dirty="0"/>
                    </a:p>
                  </a:txBody>
                  <a:tcPr/>
                </a:tc>
                <a:tc>
                  <a:txBody>
                    <a:bodyPr/>
                    <a:lstStyle/>
                    <a:p>
                      <a:pPr marL="342900" indent="-342900">
                        <a:buAutoNum type="arabicPlain"/>
                      </a:pPr>
                      <a:r>
                        <a:rPr lang="en-AU" sz="1800" kern="1200" dirty="0">
                          <a:solidFill>
                            <a:schemeClr val="dk1"/>
                          </a:solidFill>
                          <a:effectLst/>
                        </a:rPr>
                        <a:t>Rights and responsibilities</a:t>
                      </a:r>
                    </a:p>
                    <a:p>
                      <a:pPr marL="342900" indent="-342900">
                        <a:buAutoNum type="arabicPlain"/>
                      </a:pPr>
                      <a:r>
                        <a:rPr lang="en-AU" sz="1800" kern="1200" dirty="0">
                          <a:solidFill>
                            <a:schemeClr val="dk1"/>
                          </a:solidFill>
                          <a:effectLst/>
                        </a:rPr>
                        <a:t> Identity and relationships</a:t>
                      </a:r>
                    </a:p>
                    <a:p>
                      <a:pPr marL="342900" indent="-342900">
                        <a:buAutoNum type="arabicPlain"/>
                      </a:pPr>
                      <a:r>
                        <a:rPr lang="en-AU" sz="1800" kern="1200" dirty="0">
                          <a:solidFill>
                            <a:schemeClr val="dk1"/>
                          </a:solidFill>
                          <a:effectLst/>
                        </a:rPr>
                        <a:t> Power in relationships</a:t>
                      </a:r>
                    </a:p>
                    <a:p>
                      <a:pPr marL="342900" indent="-342900">
                        <a:buAutoNum type="arabicPlain"/>
                      </a:pPr>
                      <a:r>
                        <a:rPr lang="en-AU" sz="1800" kern="1200" dirty="0">
                          <a:solidFill>
                            <a:schemeClr val="dk1"/>
                          </a:solidFill>
                          <a:effectLst/>
                        </a:rPr>
                        <a:t>Trust and networks</a:t>
                      </a:r>
                    </a:p>
                    <a:p>
                      <a:r>
                        <a:rPr lang="en-AU" sz="1800" kern="1200" dirty="0">
                          <a:solidFill>
                            <a:schemeClr val="dk1"/>
                          </a:solidFill>
                          <a:effectLst/>
                        </a:rPr>
                        <a:t> </a:t>
                      </a:r>
                    </a:p>
                    <a:p>
                      <a:endParaRPr lang="en-US" dirty="0"/>
                    </a:p>
                  </a:txBody>
                  <a:tcPr/>
                </a:tc>
                <a:tc>
                  <a:txBody>
                    <a:bodyPr/>
                    <a:lstStyle/>
                    <a:p>
                      <a:r>
                        <a:rPr lang="en-AU" sz="1800" kern="1200" dirty="0">
                          <a:solidFill>
                            <a:schemeClr val="dk1"/>
                          </a:solidFill>
                          <a:effectLst/>
                        </a:rPr>
                        <a:t>1 Privacy and the </a:t>
                      </a:r>
                    </a:p>
                    <a:p>
                      <a:r>
                        <a:rPr lang="en-AU" sz="1800" kern="1200" dirty="0">
                          <a:solidFill>
                            <a:schemeClr val="dk1"/>
                          </a:solidFill>
                          <a:effectLst/>
                        </a:rPr>
                        <a:t>    body</a:t>
                      </a:r>
                    </a:p>
                    <a:p>
                      <a:pPr marL="342900" indent="-342900">
                        <a:buAutoNum type="arabicPlain" startAt="2"/>
                      </a:pPr>
                      <a:r>
                        <a:rPr lang="en-AU" sz="1800" kern="1200" dirty="0">
                          <a:solidFill>
                            <a:schemeClr val="dk1"/>
                          </a:solidFill>
                          <a:effectLst/>
                        </a:rPr>
                        <a:t>Recognising  abuse</a:t>
                      </a:r>
                    </a:p>
                    <a:p>
                      <a:pPr marL="342900" indent="-342900">
                        <a:buAutoNum type="arabicPlain" startAt="2"/>
                      </a:pPr>
                      <a:r>
                        <a:rPr lang="en-AU" sz="1800" kern="1200" dirty="0">
                          <a:solidFill>
                            <a:schemeClr val="dk1"/>
                          </a:solidFill>
                          <a:effectLst/>
                        </a:rPr>
                        <a:t>Cyber safety</a:t>
                      </a:r>
                    </a:p>
                    <a:p>
                      <a:pPr marL="342900" indent="-342900">
                        <a:buAutoNum type="arabicPlain" startAt="2"/>
                      </a:pPr>
                      <a:r>
                        <a:rPr lang="en-AU" sz="1800" kern="1200" dirty="0">
                          <a:solidFill>
                            <a:schemeClr val="dk1"/>
                          </a:solidFill>
                          <a:effectLst/>
                        </a:rPr>
                        <a:t>Domestic and family violence</a:t>
                      </a:r>
                      <a:r>
                        <a:rPr lang="en-AU" dirty="0">
                          <a:effectLst/>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1 Strategies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rPr>
                        <a:t>   keeping safe</a:t>
                      </a:r>
                    </a:p>
                    <a:p>
                      <a:pPr marL="342900" marR="0" lvl="0" indent="-342900" algn="l" defTabSz="914400" rtl="0" eaLnBrk="1" fontAlgn="auto" latinLnBrk="0" hangingPunct="1">
                        <a:lnSpc>
                          <a:spcPct val="100000"/>
                        </a:lnSpc>
                        <a:spcBef>
                          <a:spcPts val="0"/>
                        </a:spcBef>
                        <a:spcAft>
                          <a:spcPts val="0"/>
                        </a:spcAft>
                        <a:buClrTx/>
                        <a:buSzTx/>
                        <a:buFontTx/>
                        <a:buAutoNum type="arabicPlain" startAt="2"/>
                        <a:tabLst/>
                        <a:defRPr/>
                      </a:pPr>
                      <a:r>
                        <a:rPr lang="en-AU" sz="1800" kern="1200" dirty="0">
                          <a:solidFill>
                            <a:schemeClr val="dk1"/>
                          </a:solidFill>
                          <a:effectLst/>
                        </a:rPr>
                        <a:t>Network review and community support</a:t>
                      </a:r>
                    </a:p>
                    <a:p>
                      <a:endParaRPr lang="en-US" dirty="0"/>
                    </a:p>
                  </a:txBody>
                  <a:tcPr/>
                </a:tc>
                <a:extLst>
                  <a:ext uri="{0D108BD9-81ED-4DB2-BD59-A6C34878D82A}">
                    <a16:rowId xmlns:a16="http://schemas.microsoft.com/office/drawing/2014/main" val="2068968208"/>
                  </a:ext>
                </a:extLst>
              </a:tr>
              <a:tr h="370840">
                <a:tc gridSpan="4">
                  <a:txBody>
                    <a:bodyPr/>
                    <a:lstStyle/>
                    <a:p>
                      <a:pPr algn="ctr"/>
                      <a:r>
                        <a:rPr lang="en-US" b="1" dirty="0">
                          <a:solidFill>
                            <a:schemeClr val="bg1"/>
                          </a:solidFill>
                        </a:rPr>
                        <a:t>Weaving Well-Being </a:t>
                      </a:r>
                    </a:p>
                    <a:p>
                      <a:pPr algn="ctr"/>
                      <a:r>
                        <a:rPr lang="en-US" b="1" dirty="0">
                          <a:solidFill>
                            <a:schemeClr val="bg1"/>
                          </a:solidFill>
                        </a:rPr>
                        <a:t>Empowering Beliefs.</a:t>
                      </a:r>
                    </a:p>
                  </a:txBody>
                  <a:tcPr>
                    <a:solidFill>
                      <a:schemeClr val="accent2"/>
                    </a:solidFill>
                  </a:tcPr>
                </a:tc>
                <a:tc hMerge="1">
                  <a:txBody>
                    <a:bodyPr/>
                    <a:lstStyle/>
                    <a:p>
                      <a:endParaRPr lang="en-US" dirty="0"/>
                    </a:p>
                  </a:txBody>
                  <a:tcPr/>
                </a:tc>
                <a:tc hMerge="1">
                  <a:txBody>
                    <a:bodyPr/>
                    <a:lstStyle/>
                    <a:p>
                      <a:pPr marL="342900" indent="-342900">
                        <a:buAutoNum type="arabicPlain" startAt="2"/>
                      </a:pPr>
                      <a:endParaRPr lang="en-US" dirty="0"/>
                    </a:p>
                  </a:txBody>
                  <a:tcPr/>
                </a:tc>
                <a:tc hMerge="1">
                  <a:txBody>
                    <a:bodyPr/>
                    <a:lstStyle/>
                    <a:p>
                      <a:endParaRPr lang="en-US" dirty="0"/>
                    </a:p>
                  </a:txBody>
                  <a:tcPr/>
                </a:tc>
                <a:extLst>
                  <a:ext uri="{0D108BD9-81ED-4DB2-BD59-A6C34878D82A}">
                    <a16:rowId xmlns:a16="http://schemas.microsoft.com/office/drawing/2014/main" val="1373442042"/>
                  </a:ext>
                </a:extLst>
              </a:tr>
              <a:tr h="370840">
                <a:tc gridSpan="4">
                  <a:txBody>
                    <a:bodyPr/>
                    <a:lstStyle/>
                    <a:p>
                      <a:r>
                        <a:rPr lang="en-US" dirty="0"/>
                        <a:t>Well-being means feeling good and strong in our minds an bodies, having energy, getting along with and helping others, knowing our strengths and feeling proud because we are doing our best.</a:t>
                      </a:r>
                    </a:p>
                  </a:txBody>
                  <a:tcPr/>
                </a:tc>
                <a:tc hMerge="1">
                  <a:txBody>
                    <a:bodyPr/>
                    <a:lstStyle/>
                    <a:p>
                      <a:endParaRPr lang="en-US" dirty="0"/>
                    </a:p>
                  </a:txBody>
                  <a:tcPr/>
                </a:tc>
                <a:tc hMerge="1">
                  <a:txBody>
                    <a:bodyPr/>
                    <a:lstStyle/>
                    <a:p>
                      <a:pPr marL="0" indent="0">
                        <a:buFontTx/>
                        <a:buNone/>
                      </a:pPr>
                      <a:endParaRPr lang="en-US" dirty="0"/>
                    </a:p>
                  </a:txBody>
                  <a:tcPr/>
                </a:tc>
                <a:tc hMerge="1">
                  <a:txBody>
                    <a:bodyPr/>
                    <a:lstStyle/>
                    <a:p>
                      <a:endParaRPr lang="en-US" dirty="0"/>
                    </a:p>
                  </a:txBody>
                  <a:tcPr/>
                </a:tc>
                <a:extLst>
                  <a:ext uri="{0D108BD9-81ED-4DB2-BD59-A6C34878D82A}">
                    <a16:rowId xmlns:a16="http://schemas.microsoft.com/office/drawing/2014/main" val="900921060"/>
                  </a:ext>
                </a:extLst>
              </a:tr>
            </a:tbl>
          </a:graphicData>
        </a:graphic>
      </p:graphicFrame>
      <p:pic>
        <p:nvPicPr>
          <p:cNvPr id="5" name="Audio 4">
            <a:hlinkClick r:id="" action="ppaction://media"/>
            <a:extLst>
              <a:ext uri="{FF2B5EF4-FFF2-40B4-BE49-F238E27FC236}">
                <a16:creationId xmlns:a16="http://schemas.microsoft.com/office/drawing/2014/main" id="{1B796FAA-ACC2-C242-952A-9594D3E343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46006562"/>
      </p:ext>
    </p:extLst>
  </p:cSld>
  <p:clrMapOvr>
    <a:masterClrMapping/>
  </p:clrMapOvr>
  <p:transition advTm="2842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71B2562B-7C8A-451F-B8E0-A1B37FF5AF7A}"/>
              </a:ext>
            </a:extLst>
          </p:cNvPr>
          <p:cNvPicPr>
            <a:picLocks noChangeAspect="1"/>
          </p:cNvPicPr>
          <p:nvPr/>
        </p:nvPicPr>
        <p:blipFill rotWithShape="1">
          <a:blip r:embed="rId4"/>
          <a:srcRect/>
          <a:stretch/>
        </p:blipFill>
        <p:spPr>
          <a:xfrm>
            <a:off x="20" y="10"/>
            <a:ext cx="12191980" cy="6857990"/>
          </a:xfrm>
          <a:prstGeom prst="rect">
            <a:avLst/>
          </a:prstGeom>
          <a:noFill/>
        </p:spPr>
      </p:pic>
      <p:pic>
        <p:nvPicPr>
          <p:cNvPr id="3" name="Audio 2">
            <a:hlinkClick r:id="" action="ppaction://media"/>
            <a:extLst>
              <a:ext uri="{FF2B5EF4-FFF2-40B4-BE49-F238E27FC236}">
                <a16:creationId xmlns:a16="http://schemas.microsoft.com/office/drawing/2014/main" id="{B5804320-EF85-CD46-8517-891534253C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7221189"/>
      </p:ext>
    </p:extLst>
  </p:cSld>
  <p:clrMapOvr>
    <a:masterClrMapping/>
  </p:clrMapOvr>
  <p:transition advClick="0" advTm="440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62A-40F2-C846-BEB1-31C7204893D7}"/>
              </a:ext>
            </a:extLst>
          </p:cNvPr>
          <p:cNvSpPr>
            <a:spLocks noGrp="1"/>
          </p:cNvSpPr>
          <p:nvPr>
            <p:ph type="ctrTitle"/>
          </p:nvPr>
        </p:nvSpPr>
        <p:spPr>
          <a:xfrm>
            <a:off x="1524000" y="842064"/>
            <a:ext cx="9144000" cy="1516271"/>
          </a:xfrm>
        </p:spPr>
        <p:txBody>
          <a:bodyPr vert="horz" lIns="91440" tIns="45720" rIns="91440" bIns="45720" rtlCol="0" anchor="b">
            <a:normAutofit/>
          </a:bodyPr>
          <a:lstStyle/>
          <a:p>
            <a:r>
              <a:rPr lang="en-US" dirty="0"/>
              <a:t>Digital Technologies</a:t>
            </a:r>
          </a:p>
        </p:txBody>
      </p:sp>
      <p:sp>
        <p:nvSpPr>
          <p:cNvPr id="3" name="TextBox 2">
            <a:extLst>
              <a:ext uri="{FF2B5EF4-FFF2-40B4-BE49-F238E27FC236}">
                <a16:creationId xmlns:a16="http://schemas.microsoft.com/office/drawing/2014/main" id="{2D4EC9D4-7C78-5640-988D-F3C900D38B6A}"/>
              </a:ext>
            </a:extLst>
          </p:cNvPr>
          <p:cNvSpPr txBox="1"/>
          <p:nvPr/>
        </p:nvSpPr>
        <p:spPr>
          <a:xfrm>
            <a:off x="1524000" y="3602038"/>
            <a:ext cx="9144000" cy="1655762"/>
          </a:xfrm>
          <a:prstGeom prst="rect">
            <a:avLst/>
          </a:prstGeom>
        </p:spPr>
        <p:txBody>
          <a:bodyPr vert="horz" lIns="91440" tIns="45720" rIns="91440" bIns="45720" rtlCol="0">
            <a:normAutofit/>
          </a:bodyPr>
          <a:lstStyle/>
          <a:p>
            <a:pPr algn="ctr" fontAlgn="base">
              <a:lnSpc>
                <a:spcPct val="90000"/>
              </a:lnSpc>
              <a:spcBef>
                <a:spcPts val="1000"/>
              </a:spcBef>
            </a:pPr>
            <a:r>
              <a:rPr lang="en-US" sz="1500" dirty="0"/>
              <a:t>This year we are beginning to digitize some of the documents we keep about our students. We will be starting with the “Student ICT Agreement Year 3-6” which is available on the BYOD Portal page on our website. Please read through the document carefully with your child and return it to the classroom teacher signed by both of you.​</a:t>
            </a:r>
          </a:p>
          <a:p>
            <a:pPr algn="ctr" fontAlgn="base">
              <a:lnSpc>
                <a:spcPct val="90000"/>
              </a:lnSpc>
              <a:spcBef>
                <a:spcPts val="1000"/>
              </a:spcBef>
            </a:pPr>
            <a:r>
              <a:rPr lang="en-US" sz="1500" dirty="0"/>
              <a:t>Any child that does not return a fully signed form may have their access to the school network revoked.</a:t>
            </a:r>
          </a:p>
        </p:txBody>
      </p:sp>
      <p:pic>
        <p:nvPicPr>
          <p:cNvPr id="4" name="Audio 3">
            <a:hlinkClick r:id="" action="ppaction://media"/>
            <a:extLst>
              <a:ext uri="{FF2B5EF4-FFF2-40B4-BE49-F238E27FC236}">
                <a16:creationId xmlns:a16="http://schemas.microsoft.com/office/drawing/2014/main" id="{29A39316-3BF0-D448-9F7C-3F507FA6CB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99851604"/>
      </p:ext>
    </p:extLst>
  </p:cSld>
  <p:clrMapOvr>
    <a:masterClrMapping/>
  </p:clrMapOvr>
  <p:transition advClick="0" advTm="1547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7EF31-DCDD-E24A-B867-0DEF5AF8D75F}"/>
              </a:ext>
            </a:extLst>
          </p:cNvPr>
          <p:cNvSpPr txBox="1"/>
          <p:nvPr/>
        </p:nvSpPr>
        <p:spPr>
          <a:xfrm>
            <a:off x="1524000" y="1122363"/>
            <a:ext cx="9144000" cy="381249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dirty="0">
                <a:ea typeface="+mj-ea"/>
                <a:cs typeface="+mj-cs"/>
              </a:rPr>
              <a:t>Class Coordinators</a:t>
            </a:r>
          </a:p>
          <a:p>
            <a:pPr algn="ctr">
              <a:lnSpc>
                <a:spcPct val="90000"/>
              </a:lnSpc>
              <a:spcBef>
                <a:spcPct val="0"/>
              </a:spcBef>
              <a:spcAft>
                <a:spcPts val="600"/>
              </a:spcAft>
            </a:pPr>
            <a:endParaRPr lang="en-US" sz="4000" dirty="0">
              <a:ea typeface="+mj-ea"/>
              <a:cs typeface="+mj-cs"/>
            </a:endParaRPr>
          </a:p>
          <a:p>
            <a:pPr algn="ctr">
              <a:lnSpc>
                <a:spcPct val="90000"/>
              </a:lnSpc>
              <a:spcBef>
                <a:spcPct val="0"/>
              </a:spcBef>
              <a:spcAft>
                <a:spcPts val="600"/>
              </a:spcAft>
            </a:pPr>
            <a:endParaRPr lang="en-US" sz="4000" dirty="0">
              <a:ea typeface="+mj-ea"/>
              <a:cs typeface="+mj-cs"/>
            </a:endParaRPr>
          </a:p>
          <a:p>
            <a:pPr algn="ctr">
              <a:lnSpc>
                <a:spcPct val="90000"/>
              </a:lnSpc>
              <a:spcBef>
                <a:spcPct val="0"/>
              </a:spcBef>
              <a:spcAft>
                <a:spcPts val="600"/>
              </a:spcAft>
            </a:pPr>
            <a:r>
              <a:rPr lang="en-US" sz="4000" dirty="0">
                <a:ea typeface="+mj-ea"/>
                <a:cs typeface="+mj-cs"/>
              </a:rPr>
              <a:t>6 White = Trish </a:t>
            </a:r>
            <a:r>
              <a:rPr lang="en-US" sz="4000" dirty="0" err="1">
                <a:ea typeface="+mj-ea"/>
                <a:cs typeface="+mj-cs"/>
              </a:rPr>
              <a:t>Stavrevski</a:t>
            </a:r>
            <a:endParaRPr lang="en-US" sz="4000" dirty="0">
              <a:ea typeface="+mj-ea"/>
              <a:cs typeface="+mj-cs"/>
            </a:endParaRPr>
          </a:p>
          <a:p>
            <a:pPr algn="ctr">
              <a:lnSpc>
                <a:spcPct val="90000"/>
              </a:lnSpc>
              <a:spcBef>
                <a:spcPct val="0"/>
              </a:spcBef>
              <a:spcAft>
                <a:spcPts val="600"/>
              </a:spcAft>
            </a:pPr>
            <a:endParaRPr lang="en-US" sz="4000" dirty="0">
              <a:ea typeface="+mj-ea"/>
              <a:cs typeface="+mj-cs"/>
            </a:endParaRPr>
          </a:p>
          <a:p>
            <a:pPr algn="ctr">
              <a:lnSpc>
                <a:spcPct val="90000"/>
              </a:lnSpc>
              <a:spcBef>
                <a:spcPct val="0"/>
              </a:spcBef>
              <a:spcAft>
                <a:spcPts val="600"/>
              </a:spcAft>
            </a:pPr>
            <a:r>
              <a:rPr lang="en-US" sz="4000" dirty="0">
                <a:ea typeface="+mj-ea"/>
                <a:cs typeface="+mj-cs"/>
              </a:rPr>
              <a:t>6 Red = Joann </a:t>
            </a:r>
            <a:r>
              <a:rPr lang="en-US" sz="4000" dirty="0" err="1">
                <a:ea typeface="+mj-ea"/>
                <a:cs typeface="+mj-cs"/>
              </a:rPr>
              <a:t>McKennie</a:t>
            </a:r>
            <a:endParaRPr lang="en-US" sz="4000" dirty="0">
              <a:ea typeface="+mj-ea"/>
              <a:cs typeface="+mj-cs"/>
            </a:endParaRPr>
          </a:p>
        </p:txBody>
      </p:sp>
      <p:pic>
        <p:nvPicPr>
          <p:cNvPr id="4" name="Audio 3">
            <a:hlinkClick r:id="" action="ppaction://media"/>
            <a:extLst>
              <a:ext uri="{FF2B5EF4-FFF2-40B4-BE49-F238E27FC236}">
                <a16:creationId xmlns:a16="http://schemas.microsoft.com/office/drawing/2014/main" id="{AFAB8F99-10EA-5042-8440-AF66DCF76C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78249785"/>
      </p:ext>
    </p:extLst>
  </p:cSld>
  <p:clrMapOvr>
    <a:masterClrMapping/>
  </p:clrMapOvr>
  <p:transition advTm="334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079494-9F49-714E-A34E-F4C4B2070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914" y="185334"/>
            <a:ext cx="1852171" cy="1852171"/>
          </a:xfrm>
          <a:prstGeom prst="rect">
            <a:avLst/>
          </a:prstGeom>
        </p:spPr>
      </p:pic>
      <p:sp>
        <p:nvSpPr>
          <p:cNvPr id="2" name="Rectangle 1">
            <a:extLst>
              <a:ext uri="{FF2B5EF4-FFF2-40B4-BE49-F238E27FC236}">
                <a16:creationId xmlns:a16="http://schemas.microsoft.com/office/drawing/2014/main" id="{1FFB5936-6860-3344-8961-696C2D4BE2CC}"/>
              </a:ext>
            </a:extLst>
          </p:cNvPr>
          <p:cNvSpPr/>
          <p:nvPr/>
        </p:nvSpPr>
        <p:spPr>
          <a:xfrm>
            <a:off x="0" y="1907669"/>
            <a:ext cx="12192000" cy="3477875"/>
          </a:xfrm>
          <a:prstGeom prst="rect">
            <a:avLst/>
          </a:prstGeom>
        </p:spPr>
        <p:txBody>
          <a:bodyPr wrap="square">
            <a:spAutoFit/>
          </a:bodyPr>
          <a:lstStyle/>
          <a:p>
            <a:pPr algn="ctr"/>
            <a:r>
              <a:rPr lang="en-AU" sz="4800" b="1"/>
              <a:t>MISSION</a:t>
            </a:r>
          </a:p>
          <a:p>
            <a:pPr algn="ctr"/>
            <a:r>
              <a:rPr lang="en-AU" sz="4800" i="1">
                <a:latin typeface="Calibri" panose="020F0502020204030204" pitchFamily="34" charset="0"/>
              </a:rPr>
              <a:t>(What do we stand for and why do we exist?) </a:t>
            </a:r>
            <a:endParaRPr lang="en-AU" sz="4800"/>
          </a:p>
          <a:p>
            <a:pPr algn="ctr"/>
            <a:endParaRPr lang="en-AU" sz="4800" b="1"/>
          </a:p>
          <a:p>
            <a:pPr algn="ctr"/>
            <a:r>
              <a:rPr lang="en-AU" sz="4800" b="1"/>
              <a:t> </a:t>
            </a:r>
            <a:endParaRPr lang="en-AU" sz="4800"/>
          </a:p>
          <a:p>
            <a:pPr algn="ctr"/>
            <a:r>
              <a:rPr lang="en-AU" sz="2800" i="1">
                <a:latin typeface="Calibri" panose="020F0502020204030204" pitchFamily="34" charset="0"/>
              </a:rPr>
              <a:t> </a:t>
            </a:r>
            <a:endParaRPr lang="en-AU" sz="2800"/>
          </a:p>
        </p:txBody>
      </p:sp>
      <p:sp>
        <p:nvSpPr>
          <p:cNvPr id="4" name="Rectangle 3">
            <a:extLst>
              <a:ext uri="{FF2B5EF4-FFF2-40B4-BE49-F238E27FC236}">
                <a16:creationId xmlns:a16="http://schemas.microsoft.com/office/drawing/2014/main" id="{52EA2969-0F94-F64A-917D-394ADB0EC88B}"/>
              </a:ext>
            </a:extLst>
          </p:cNvPr>
          <p:cNvSpPr/>
          <p:nvPr/>
        </p:nvSpPr>
        <p:spPr>
          <a:xfrm>
            <a:off x="586449" y="3646607"/>
            <a:ext cx="11019099" cy="2554545"/>
          </a:xfrm>
          <a:prstGeom prst="rect">
            <a:avLst/>
          </a:prstGeom>
        </p:spPr>
        <p:txBody>
          <a:bodyPr wrap="square">
            <a:spAutoFit/>
          </a:bodyPr>
          <a:lstStyle/>
          <a:p>
            <a:pPr algn="ctr"/>
            <a:r>
              <a:rPr lang="en-AU" sz="4000" b="1" i="1">
                <a:solidFill>
                  <a:srgbClr val="C00000"/>
                </a:solidFill>
                <a:latin typeface="Calibri" panose="020F0502020204030204" pitchFamily="34" charset="0"/>
                <a:cs typeface="Calibri" panose="020F0502020204030204" pitchFamily="34" charset="0"/>
              </a:rPr>
              <a:t>Inspired by the life and teachings of Jesus Christ, our mission is to empower all students </a:t>
            </a:r>
          </a:p>
          <a:p>
            <a:pPr algn="ctr"/>
            <a:r>
              <a:rPr lang="en-AU" sz="4000" b="1" i="1">
                <a:solidFill>
                  <a:srgbClr val="C00000"/>
                </a:solidFill>
                <a:latin typeface="Calibri" panose="020F0502020204030204" pitchFamily="34" charset="0"/>
                <a:cs typeface="Calibri" panose="020F0502020204030204" pitchFamily="34" charset="0"/>
              </a:rPr>
              <a:t>in the pursuit of excellence </a:t>
            </a:r>
          </a:p>
          <a:p>
            <a:pPr algn="ctr"/>
            <a:r>
              <a:rPr lang="en-AU" sz="4000" b="1" i="1">
                <a:solidFill>
                  <a:srgbClr val="C00000"/>
                </a:solidFill>
                <a:latin typeface="Calibri" panose="020F0502020204030204" pitchFamily="34" charset="0"/>
                <a:cs typeface="Calibri" panose="020F0502020204030204" pitchFamily="34" charset="0"/>
              </a:rPr>
              <a:t>in their life-long learning journey. </a:t>
            </a:r>
            <a:endParaRPr lang="en-AU" sz="4000" b="1">
              <a:solidFill>
                <a:srgbClr val="C00000"/>
              </a:solidFill>
              <a:latin typeface="Calibri" panose="020F0502020204030204" pitchFamily="34" charset="0"/>
              <a:cs typeface="Calibri" panose="020F0502020204030204" pitchFamily="34" charset="0"/>
            </a:endParaRPr>
          </a:p>
        </p:txBody>
      </p:sp>
      <p:pic>
        <p:nvPicPr>
          <p:cNvPr id="3" name="Audio 2">
            <a:hlinkClick r:id="" action="ppaction://media"/>
            <a:extLst>
              <a:ext uri="{FF2B5EF4-FFF2-40B4-BE49-F238E27FC236}">
                <a16:creationId xmlns:a16="http://schemas.microsoft.com/office/drawing/2014/main" id="{B8D385A0-6309-E04E-A1BC-BB0BA52A7B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01308565"/>
      </p:ext>
    </p:extLst>
  </p:cSld>
  <p:clrMapOvr>
    <a:masterClrMapping/>
  </p:clrMapOvr>
  <p:transition advClick="0" advTm="28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263" y="1593713"/>
            <a:ext cx="11076972" cy="897467"/>
          </a:xfrm>
        </p:spPr>
        <p:txBody>
          <a:bodyPr>
            <a:normAutofit fontScale="90000"/>
          </a:bodyPr>
          <a:lstStyle/>
          <a:p>
            <a:pPr>
              <a:lnSpc>
                <a:spcPct val="100000"/>
              </a:lnSpc>
            </a:pPr>
            <a:r>
              <a:rPr lang="en-AU" sz="4900" b="1"/>
              <a:t>FRAYNE GRADUATE STATEMENT</a:t>
            </a:r>
            <a:br>
              <a:rPr lang="en-AU" sz="4600"/>
            </a:br>
            <a:r>
              <a:rPr lang="en-AU" sz="3600" i="1">
                <a:latin typeface="Calibri" panose="020F0502020204030204" pitchFamily="34" charset="0"/>
                <a:cs typeface="Calibri" panose="020F0502020204030204" pitchFamily="34" charset="0"/>
              </a:rPr>
              <a:t>(What are the qualities, attributes and dispositions </a:t>
            </a:r>
            <a:br>
              <a:rPr lang="en-AU" sz="3600" i="1">
                <a:latin typeface="Calibri" panose="020F0502020204030204" pitchFamily="34" charset="0"/>
                <a:cs typeface="Calibri" panose="020F0502020204030204" pitchFamily="34" charset="0"/>
              </a:rPr>
            </a:br>
            <a:r>
              <a:rPr lang="en-AU" sz="3600" i="1">
                <a:latin typeface="Calibri" panose="020F0502020204030204" pitchFamily="34" charset="0"/>
                <a:cs typeface="Calibri" panose="020F0502020204030204" pitchFamily="34" charset="0"/>
              </a:rPr>
              <a:t>the College community aspires for its Year 12 graduates?) </a:t>
            </a:r>
            <a:br>
              <a:rPr lang="en-AU" sz="4800"/>
            </a:br>
            <a:endParaRPr lang="en-AU" sz="4600"/>
          </a:p>
        </p:txBody>
      </p:sp>
      <p:sp>
        <p:nvSpPr>
          <p:cNvPr id="3" name="Subtitle 2"/>
          <p:cNvSpPr>
            <a:spLocks noGrp="1"/>
          </p:cNvSpPr>
          <p:nvPr>
            <p:ph type="subTitle" idx="1"/>
          </p:nvPr>
        </p:nvSpPr>
        <p:spPr>
          <a:xfrm>
            <a:off x="321732" y="2042447"/>
            <a:ext cx="11548533" cy="4724400"/>
          </a:xfrm>
        </p:spPr>
        <p:txBody>
          <a:bodyPr>
            <a:normAutofit fontScale="92500"/>
          </a:bodyPr>
          <a:lstStyle/>
          <a:p>
            <a:pPr algn="l"/>
            <a:r>
              <a:rPr lang="en-US" sz="3500" i="1">
                <a:solidFill>
                  <a:srgbClr val="C00000"/>
                </a:solidFill>
              </a:rPr>
              <a:t>We aspire that, upon graduation from Ursula Frayne Catholic College, our students will be </a:t>
            </a:r>
            <a:r>
              <a:rPr lang="en-US" sz="3500" b="1" i="1">
                <a:solidFill>
                  <a:srgbClr val="C00000"/>
                </a:solidFill>
              </a:rPr>
              <a:t>faith-filled</a:t>
            </a:r>
            <a:r>
              <a:rPr lang="en-US" sz="3500" i="1">
                <a:solidFill>
                  <a:srgbClr val="C00000"/>
                </a:solidFill>
              </a:rPr>
              <a:t> and </a:t>
            </a:r>
            <a:r>
              <a:rPr lang="en-US" sz="3500" b="1" i="1">
                <a:solidFill>
                  <a:srgbClr val="C00000"/>
                </a:solidFill>
              </a:rPr>
              <a:t>joyful</a:t>
            </a:r>
            <a:r>
              <a:rPr lang="en-US" sz="3500" i="1">
                <a:solidFill>
                  <a:srgbClr val="C00000"/>
                </a:solidFill>
              </a:rPr>
              <a:t> young people who are </a:t>
            </a:r>
            <a:r>
              <a:rPr lang="en-US" sz="3500" b="1" i="1">
                <a:solidFill>
                  <a:srgbClr val="C00000"/>
                </a:solidFill>
              </a:rPr>
              <a:t>respectful of themselves</a:t>
            </a:r>
            <a:r>
              <a:rPr lang="en-US" sz="3500" i="1">
                <a:solidFill>
                  <a:srgbClr val="C00000"/>
                </a:solidFill>
              </a:rPr>
              <a:t>, </a:t>
            </a:r>
            <a:r>
              <a:rPr lang="en-US" sz="3500" b="1" i="1">
                <a:solidFill>
                  <a:srgbClr val="C00000"/>
                </a:solidFill>
              </a:rPr>
              <a:t>others</a:t>
            </a:r>
            <a:r>
              <a:rPr lang="en-US" sz="3500" i="1">
                <a:solidFill>
                  <a:srgbClr val="C00000"/>
                </a:solidFill>
              </a:rPr>
              <a:t>, </a:t>
            </a:r>
            <a:r>
              <a:rPr lang="en-US" sz="3500" b="1" i="1">
                <a:solidFill>
                  <a:srgbClr val="C00000"/>
                </a:solidFill>
              </a:rPr>
              <a:t>their community </a:t>
            </a:r>
            <a:r>
              <a:rPr lang="en-US" sz="3500" i="1">
                <a:solidFill>
                  <a:srgbClr val="C00000"/>
                </a:solidFill>
              </a:rPr>
              <a:t>and the </a:t>
            </a:r>
            <a:r>
              <a:rPr lang="en-US" sz="3500" b="1" i="1">
                <a:solidFill>
                  <a:srgbClr val="C00000"/>
                </a:solidFill>
              </a:rPr>
              <a:t>environment that sustains them</a:t>
            </a:r>
            <a:r>
              <a:rPr lang="en-US" sz="3500" i="1">
                <a:solidFill>
                  <a:srgbClr val="C00000"/>
                </a:solidFill>
              </a:rPr>
              <a:t>.  Our hope is that they are</a:t>
            </a:r>
            <a:r>
              <a:rPr lang="en-US" sz="3500" b="1" i="1">
                <a:solidFill>
                  <a:srgbClr val="C00000"/>
                </a:solidFill>
              </a:rPr>
              <a:t> grateful</a:t>
            </a:r>
            <a:r>
              <a:rPr lang="en-US" sz="3500" i="1">
                <a:solidFill>
                  <a:srgbClr val="C00000"/>
                </a:solidFill>
              </a:rPr>
              <a:t>, </a:t>
            </a:r>
            <a:r>
              <a:rPr lang="en-US" sz="3500" b="1" i="1">
                <a:solidFill>
                  <a:srgbClr val="C00000"/>
                </a:solidFill>
              </a:rPr>
              <a:t>resilient</a:t>
            </a:r>
            <a:r>
              <a:rPr lang="en-US" sz="3500" i="1">
                <a:solidFill>
                  <a:srgbClr val="C00000"/>
                </a:solidFill>
              </a:rPr>
              <a:t>, </a:t>
            </a:r>
            <a:r>
              <a:rPr lang="en-US" sz="3500" b="1" i="1">
                <a:solidFill>
                  <a:srgbClr val="C00000"/>
                </a:solidFill>
              </a:rPr>
              <a:t>competent</a:t>
            </a:r>
            <a:r>
              <a:rPr lang="en-US" sz="3500" i="1">
                <a:solidFill>
                  <a:srgbClr val="C00000"/>
                </a:solidFill>
              </a:rPr>
              <a:t>, </a:t>
            </a:r>
            <a:r>
              <a:rPr lang="en-US" sz="3500" b="1" i="1">
                <a:solidFill>
                  <a:srgbClr val="C00000"/>
                </a:solidFill>
              </a:rPr>
              <a:t>can engage in life-long learning</a:t>
            </a:r>
            <a:r>
              <a:rPr lang="en-US" sz="3500" i="1">
                <a:solidFill>
                  <a:srgbClr val="C00000"/>
                </a:solidFill>
              </a:rPr>
              <a:t>, and are </a:t>
            </a:r>
            <a:r>
              <a:rPr lang="en-US" sz="3500" b="1" i="1">
                <a:solidFill>
                  <a:srgbClr val="C00000"/>
                </a:solidFill>
              </a:rPr>
              <a:t>ready to take their place in </a:t>
            </a:r>
            <a:r>
              <a:rPr lang="en-US" sz="3500" i="1">
                <a:solidFill>
                  <a:srgbClr val="C00000"/>
                </a:solidFill>
              </a:rPr>
              <a:t>and </a:t>
            </a:r>
            <a:r>
              <a:rPr lang="en-US" sz="3500" b="1" i="1">
                <a:solidFill>
                  <a:srgbClr val="C00000"/>
                </a:solidFill>
              </a:rPr>
              <a:t>make a positive contribution to the world beyond school</a:t>
            </a:r>
            <a:r>
              <a:rPr lang="en-US" sz="3500" i="1">
                <a:solidFill>
                  <a:srgbClr val="C00000"/>
                </a:solidFill>
              </a:rPr>
              <a:t>.</a:t>
            </a:r>
            <a:r>
              <a:rPr lang="en-US" sz="3500">
                <a:solidFill>
                  <a:srgbClr val="C00000"/>
                </a:solidFill>
              </a:rPr>
              <a:t> </a:t>
            </a:r>
            <a:br>
              <a:rPr lang="en-AU" sz="3600"/>
            </a:br>
            <a:endParaRPr lang="en-AU" sz="3600"/>
          </a:p>
        </p:txBody>
      </p:sp>
      <p:pic>
        <p:nvPicPr>
          <p:cNvPr id="5" name="Audio 4">
            <a:hlinkClick r:id="" action="ppaction://media"/>
            <a:extLst>
              <a:ext uri="{FF2B5EF4-FFF2-40B4-BE49-F238E27FC236}">
                <a16:creationId xmlns:a16="http://schemas.microsoft.com/office/drawing/2014/main" id="{F08C5F6F-36A8-B945-999D-56632F27ED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62582605"/>
      </p:ext>
    </p:extLst>
  </p:cSld>
  <p:clrMapOvr>
    <a:masterClrMapping/>
  </p:clrMapOvr>
  <p:transition advTm="434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079494-9F49-714E-A34E-F4C4B2070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914" y="185334"/>
            <a:ext cx="1852171" cy="1852171"/>
          </a:xfrm>
          <a:prstGeom prst="rect">
            <a:avLst/>
          </a:prstGeom>
        </p:spPr>
      </p:pic>
      <p:sp>
        <p:nvSpPr>
          <p:cNvPr id="7" name="Title 1">
            <a:extLst>
              <a:ext uri="{FF2B5EF4-FFF2-40B4-BE49-F238E27FC236}">
                <a16:creationId xmlns:a16="http://schemas.microsoft.com/office/drawing/2014/main" id="{BFA7945D-CEDF-1241-90CF-4C9A0840DFDA}"/>
              </a:ext>
            </a:extLst>
          </p:cNvPr>
          <p:cNvSpPr>
            <a:spLocks noGrp="1"/>
          </p:cNvSpPr>
          <p:nvPr>
            <p:ph type="ctrTitle"/>
          </p:nvPr>
        </p:nvSpPr>
        <p:spPr>
          <a:xfrm>
            <a:off x="0" y="3789363"/>
            <a:ext cx="12192000" cy="1096963"/>
          </a:xfrm>
        </p:spPr>
        <p:txBody>
          <a:bodyPr>
            <a:normAutofit fontScale="90000"/>
          </a:bodyPr>
          <a:lstStyle/>
          <a:p>
            <a:r>
              <a:rPr lang="en-AU" sz="4600" b="1" i="1">
                <a:solidFill>
                  <a:srgbClr val="C00000"/>
                </a:solidFill>
              </a:rPr>
              <a:t>A Learning and Faith Sharing Community, Centred in Christ</a:t>
            </a:r>
          </a:p>
        </p:txBody>
      </p:sp>
      <p:sp>
        <p:nvSpPr>
          <p:cNvPr id="2" name="Rectangle 1">
            <a:extLst>
              <a:ext uri="{FF2B5EF4-FFF2-40B4-BE49-F238E27FC236}">
                <a16:creationId xmlns:a16="http://schemas.microsoft.com/office/drawing/2014/main" id="{1FFB5936-6860-3344-8961-696C2D4BE2CC}"/>
              </a:ext>
            </a:extLst>
          </p:cNvPr>
          <p:cNvSpPr/>
          <p:nvPr/>
        </p:nvSpPr>
        <p:spPr>
          <a:xfrm>
            <a:off x="0" y="2037505"/>
            <a:ext cx="12192000" cy="1261884"/>
          </a:xfrm>
          <a:prstGeom prst="rect">
            <a:avLst/>
          </a:prstGeom>
        </p:spPr>
        <p:txBody>
          <a:bodyPr wrap="square">
            <a:spAutoFit/>
          </a:bodyPr>
          <a:lstStyle/>
          <a:p>
            <a:pPr algn="ctr"/>
            <a:r>
              <a:rPr lang="en-AU" sz="4800" b="1"/>
              <a:t>VISION </a:t>
            </a:r>
            <a:endParaRPr lang="en-AU" sz="4800"/>
          </a:p>
          <a:p>
            <a:pPr algn="ctr"/>
            <a:r>
              <a:rPr lang="en-AU" sz="2800" i="1">
                <a:latin typeface="Calibri" panose="020F0502020204030204" pitchFamily="34" charset="0"/>
              </a:rPr>
              <a:t>(What must our College become in order to accomplish our fundamental purpose?) </a:t>
            </a:r>
            <a:endParaRPr lang="en-AU" sz="2800"/>
          </a:p>
        </p:txBody>
      </p:sp>
      <p:pic>
        <p:nvPicPr>
          <p:cNvPr id="3" name="Audio 2">
            <a:hlinkClick r:id="" action="ppaction://media"/>
            <a:extLst>
              <a:ext uri="{FF2B5EF4-FFF2-40B4-BE49-F238E27FC236}">
                <a16:creationId xmlns:a16="http://schemas.microsoft.com/office/drawing/2014/main" id="{196A9408-1451-0146-940F-AFE84B2FEC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29728229"/>
      </p:ext>
    </p:extLst>
  </p:cSld>
  <p:clrMapOvr>
    <a:masterClrMapping/>
  </p:clrMapOvr>
  <p:transition advClick="0" advTm="130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079494-9F49-714E-A34E-F4C4B2070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1659" y="276312"/>
            <a:ext cx="1508679" cy="1508679"/>
          </a:xfrm>
          <a:prstGeom prst="rect">
            <a:avLst/>
          </a:prstGeom>
        </p:spPr>
      </p:pic>
      <p:sp>
        <p:nvSpPr>
          <p:cNvPr id="2" name="TextBox 1">
            <a:extLst>
              <a:ext uri="{FF2B5EF4-FFF2-40B4-BE49-F238E27FC236}">
                <a16:creationId xmlns:a16="http://schemas.microsoft.com/office/drawing/2014/main" id="{CFF7522E-4A40-0148-A10E-0A839C0EF437}"/>
              </a:ext>
            </a:extLst>
          </p:cNvPr>
          <p:cNvSpPr txBox="1"/>
          <p:nvPr/>
        </p:nvSpPr>
        <p:spPr>
          <a:xfrm>
            <a:off x="1" y="1669244"/>
            <a:ext cx="12191999" cy="2123658"/>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COLLEGE VALUES</a:t>
            </a:r>
          </a:p>
          <a:p>
            <a:pPr algn="ctr"/>
            <a:r>
              <a:rPr lang="en-AU" sz="3600" i="1" dirty="0">
                <a:latin typeface="Calibri" panose="020F0502020204030204" pitchFamily="34" charset="0"/>
                <a:cs typeface="Calibri" panose="020F0502020204030204" pitchFamily="34" charset="0"/>
              </a:rPr>
              <a:t>(How must we conduct ourselves to achieve our Vision?) </a:t>
            </a:r>
          </a:p>
          <a:p>
            <a:pPr algn="ctr"/>
            <a:endParaRPr lang="en-US" sz="48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77CC966-EEF4-A147-BD7D-CBB5CF53C798}"/>
              </a:ext>
            </a:extLst>
          </p:cNvPr>
          <p:cNvSpPr/>
          <p:nvPr/>
        </p:nvSpPr>
        <p:spPr>
          <a:xfrm>
            <a:off x="3047998" y="3075983"/>
            <a:ext cx="6096000" cy="3170099"/>
          </a:xfrm>
          <a:prstGeom prst="rect">
            <a:avLst/>
          </a:prstGeom>
        </p:spPr>
        <p:txBody>
          <a:bodyPr>
            <a:spAutoFit/>
          </a:bodyPr>
          <a:lstStyle/>
          <a:p>
            <a:pPr algn="ctr"/>
            <a:r>
              <a:rPr lang="en-AU" sz="4000" b="1" i="1" dirty="0">
                <a:solidFill>
                  <a:srgbClr val="C00000"/>
                </a:solidFill>
                <a:latin typeface="Calibri" panose="020F0502020204030204" pitchFamily="34" charset="0"/>
                <a:cs typeface="Calibri" panose="020F0502020204030204" pitchFamily="34" charset="0"/>
              </a:rPr>
              <a:t>Respect </a:t>
            </a:r>
          </a:p>
          <a:p>
            <a:pPr algn="ctr"/>
            <a:r>
              <a:rPr lang="en-AU" sz="4000" b="1" i="1" dirty="0">
                <a:solidFill>
                  <a:srgbClr val="C00000"/>
                </a:solidFill>
                <a:latin typeface="Calibri" panose="020F0502020204030204" pitchFamily="34" charset="0"/>
                <a:cs typeface="Calibri" panose="020F0502020204030204" pitchFamily="34" charset="0"/>
              </a:rPr>
              <a:t>Compassion </a:t>
            </a:r>
          </a:p>
          <a:p>
            <a:pPr algn="ctr"/>
            <a:r>
              <a:rPr lang="en-AU" sz="4000" b="1" i="1" dirty="0">
                <a:solidFill>
                  <a:srgbClr val="C00000"/>
                </a:solidFill>
                <a:latin typeface="Calibri" panose="020F0502020204030204" pitchFamily="34" charset="0"/>
                <a:cs typeface="Calibri" panose="020F0502020204030204" pitchFamily="34" charset="0"/>
              </a:rPr>
              <a:t>Justice </a:t>
            </a:r>
          </a:p>
          <a:p>
            <a:pPr algn="ctr"/>
            <a:r>
              <a:rPr lang="en-AU" sz="4000" b="1" i="1" dirty="0">
                <a:solidFill>
                  <a:srgbClr val="C00000"/>
                </a:solidFill>
                <a:latin typeface="Calibri" panose="020F0502020204030204" pitchFamily="34" charset="0"/>
                <a:cs typeface="Calibri" panose="020F0502020204030204" pitchFamily="34" charset="0"/>
              </a:rPr>
              <a:t>Hospitality </a:t>
            </a:r>
          </a:p>
          <a:p>
            <a:pPr algn="ctr"/>
            <a:r>
              <a:rPr lang="en-AU" sz="4000" b="1" i="1" dirty="0">
                <a:solidFill>
                  <a:srgbClr val="C00000"/>
                </a:solidFill>
                <a:latin typeface="Calibri" panose="020F0502020204030204" pitchFamily="34" charset="0"/>
                <a:cs typeface="Calibri" panose="020F0502020204030204" pitchFamily="34" charset="0"/>
              </a:rPr>
              <a:t>Excellence </a:t>
            </a:r>
            <a:endParaRPr lang="en-AU" sz="4000" dirty="0">
              <a:solidFill>
                <a:srgbClr val="C00000"/>
              </a:solidFill>
              <a:latin typeface="Calibri" panose="020F0502020204030204" pitchFamily="34" charset="0"/>
              <a:cs typeface="Calibri" panose="020F0502020204030204" pitchFamily="34" charset="0"/>
            </a:endParaRPr>
          </a:p>
        </p:txBody>
      </p:sp>
      <p:pic>
        <p:nvPicPr>
          <p:cNvPr id="4" name="Audio 3">
            <a:hlinkClick r:id="" action="ppaction://media"/>
            <a:extLst>
              <a:ext uri="{FF2B5EF4-FFF2-40B4-BE49-F238E27FC236}">
                <a16:creationId xmlns:a16="http://schemas.microsoft.com/office/drawing/2014/main" id="{EA55686A-2D72-944A-8031-01A7680AD8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56999050"/>
      </p:ext>
    </p:extLst>
  </p:cSld>
  <p:clrMapOvr>
    <a:masterClrMapping/>
  </p:clrMapOvr>
  <p:transition advClick="0" advTm="301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6960"/>
            <a:ext cx="9144000" cy="897467"/>
          </a:xfrm>
        </p:spPr>
        <p:txBody>
          <a:bodyPr>
            <a:normAutofit fontScale="90000"/>
          </a:bodyPr>
          <a:lstStyle/>
          <a:p>
            <a:pPr>
              <a:lnSpc>
                <a:spcPct val="150000"/>
              </a:lnSpc>
            </a:pPr>
            <a:r>
              <a:rPr lang="en-AU" sz="4600" b="1"/>
              <a:t>ATTENDANCE</a:t>
            </a:r>
          </a:p>
        </p:txBody>
      </p:sp>
      <p:sp>
        <p:nvSpPr>
          <p:cNvPr id="3" name="Subtitle 2"/>
          <p:cNvSpPr>
            <a:spLocks noGrp="1"/>
          </p:cNvSpPr>
          <p:nvPr>
            <p:ph type="subTitle" idx="1"/>
          </p:nvPr>
        </p:nvSpPr>
        <p:spPr>
          <a:xfrm>
            <a:off x="237066" y="1032933"/>
            <a:ext cx="11548533" cy="4724400"/>
          </a:xfrm>
        </p:spPr>
        <p:txBody>
          <a:bodyPr>
            <a:normAutofit/>
          </a:bodyPr>
          <a:lstStyle/>
          <a:p>
            <a:endParaRPr lang="en-AU" sz="3600" b="1" dirty="0"/>
          </a:p>
          <a:p>
            <a:r>
              <a:rPr lang="en-AU" sz="3600" b="1" dirty="0"/>
              <a:t>Learning is cumulative.</a:t>
            </a:r>
            <a:r>
              <a:rPr lang="en-AU" sz="3600" dirty="0"/>
              <a:t> </a:t>
            </a:r>
          </a:p>
          <a:p>
            <a:pPr algn="l"/>
            <a:endParaRPr lang="en-AU" sz="3600" dirty="0"/>
          </a:p>
          <a:p>
            <a:r>
              <a:rPr lang="en-AU" sz="3600" dirty="0"/>
              <a:t>It is vital that children do not miss out on important knowledge and skills </a:t>
            </a:r>
          </a:p>
          <a:p>
            <a:r>
              <a:rPr lang="en-AU" sz="3600" dirty="0"/>
              <a:t>needed for future learning.</a:t>
            </a:r>
          </a:p>
        </p:txBody>
      </p:sp>
      <p:pic>
        <p:nvPicPr>
          <p:cNvPr id="4" name="Audio 3">
            <a:hlinkClick r:id="" action="ppaction://media"/>
            <a:extLst>
              <a:ext uri="{FF2B5EF4-FFF2-40B4-BE49-F238E27FC236}">
                <a16:creationId xmlns:a16="http://schemas.microsoft.com/office/drawing/2014/main" id="{F0E7C54B-931F-DA45-9979-C15C2BE2DB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14045210"/>
      </p:ext>
    </p:extLst>
  </p:cSld>
  <p:clrMapOvr>
    <a:masterClrMapping/>
  </p:clrMapOvr>
  <p:transition advClick="0" advTm="352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1132"/>
            <a:ext cx="9144000" cy="897467"/>
          </a:xfrm>
        </p:spPr>
        <p:txBody>
          <a:bodyPr>
            <a:normAutofit fontScale="90000"/>
          </a:bodyPr>
          <a:lstStyle/>
          <a:p>
            <a:pPr>
              <a:lnSpc>
                <a:spcPct val="150000"/>
              </a:lnSpc>
            </a:pPr>
            <a:r>
              <a:rPr lang="en-AU" sz="4600" b="1"/>
              <a:t>ATTENDANCE</a:t>
            </a:r>
          </a:p>
        </p:txBody>
      </p:sp>
      <p:sp>
        <p:nvSpPr>
          <p:cNvPr id="3" name="Subtitle 2"/>
          <p:cNvSpPr>
            <a:spLocks noGrp="1"/>
          </p:cNvSpPr>
          <p:nvPr>
            <p:ph type="subTitle" idx="1"/>
          </p:nvPr>
        </p:nvSpPr>
        <p:spPr>
          <a:xfrm>
            <a:off x="167618" y="1553794"/>
            <a:ext cx="11548533" cy="4724400"/>
          </a:xfrm>
        </p:spPr>
        <p:txBody>
          <a:bodyPr>
            <a:normAutofit/>
          </a:bodyPr>
          <a:lstStyle/>
          <a:p>
            <a:endParaRPr lang="en-AU" sz="3600" dirty="0"/>
          </a:p>
          <a:p>
            <a:r>
              <a:rPr lang="en-AU" sz="3600" dirty="0"/>
              <a:t>Extended absences (3 or more days), </a:t>
            </a:r>
          </a:p>
          <a:p>
            <a:r>
              <a:rPr lang="en-AU" sz="3600" dirty="0"/>
              <a:t>particularly family holidays during school terms, are not endorsed </a:t>
            </a:r>
          </a:p>
          <a:p>
            <a:r>
              <a:rPr lang="en-AU" sz="3600" dirty="0"/>
              <a:t>and require Principal approval.</a:t>
            </a:r>
          </a:p>
          <a:p>
            <a:r>
              <a:rPr lang="en-US" sz="3600" dirty="0"/>
              <a:t>If you are making any regular specialist appointments for your child during school time, these must be requested in writing to Mr. Mills</a:t>
            </a:r>
            <a:endParaRPr lang="en-AU" sz="3600" dirty="0"/>
          </a:p>
        </p:txBody>
      </p:sp>
      <p:pic>
        <p:nvPicPr>
          <p:cNvPr id="4" name="Audio 3">
            <a:hlinkClick r:id="" action="ppaction://media"/>
            <a:extLst>
              <a:ext uri="{FF2B5EF4-FFF2-40B4-BE49-F238E27FC236}">
                <a16:creationId xmlns:a16="http://schemas.microsoft.com/office/drawing/2014/main" id="{4C2A8F29-0561-DB40-B95F-271C5E58B0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10993273"/>
      </p:ext>
    </p:extLst>
  </p:cSld>
  <p:clrMapOvr>
    <a:masterClrMapping/>
  </p:clrMapOvr>
  <p:transition advClick="0" advTm="321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0998" y="459557"/>
            <a:ext cx="9144000" cy="897467"/>
          </a:xfrm>
        </p:spPr>
        <p:txBody>
          <a:bodyPr>
            <a:normAutofit fontScale="90000"/>
          </a:bodyPr>
          <a:lstStyle/>
          <a:p>
            <a:pPr>
              <a:lnSpc>
                <a:spcPct val="150000"/>
              </a:lnSpc>
            </a:pPr>
            <a:r>
              <a:rPr lang="en-AU" sz="4600" b="1"/>
              <a:t>ATTENDANCE</a:t>
            </a:r>
          </a:p>
        </p:txBody>
      </p:sp>
      <p:sp>
        <p:nvSpPr>
          <p:cNvPr id="3" name="Subtitle 2"/>
          <p:cNvSpPr>
            <a:spLocks noGrp="1"/>
          </p:cNvSpPr>
          <p:nvPr>
            <p:ph type="subTitle" idx="1"/>
          </p:nvPr>
        </p:nvSpPr>
        <p:spPr>
          <a:xfrm>
            <a:off x="448732" y="1032933"/>
            <a:ext cx="11548533" cy="4724400"/>
          </a:xfrm>
        </p:spPr>
        <p:txBody>
          <a:bodyPr>
            <a:normAutofit/>
          </a:bodyPr>
          <a:lstStyle/>
          <a:p>
            <a:endParaRPr lang="en-AU" sz="3200"/>
          </a:p>
          <a:p>
            <a:endParaRPr lang="en-AU" sz="3200"/>
          </a:p>
          <a:p>
            <a:r>
              <a:rPr lang="en-AU" sz="4000"/>
              <a:t>College Attendance Policy</a:t>
            </a:r>
          </a:p>
          <a:p>
            <a:r>
              <a:rPr lang="en-US" sz="3600" i="1">
                <a:solidFill>
                  <a:srgbClr val="FF0000"/>
                </a:solidFill>
              </a:rPr>
              <a:t>(College Website / College Polices)</a:t>
            </a:r>
            <a:r>
              <a:rPr lang="en-US" sz="3600"/>
              <a:t> </a:t>
            </a:r>
          </a:p>
          <a:p>
            <a:endParaRPr lang="en-AU" sz="3600"/>
          </a:p>
          <a:p>
            <a:pPr algn="l"/>
            <a:endParaRPr lang="en-AU" sz="3600"/>
          </a:p>
        </p:txBody>
      </p:sp>
      <p:pic>
        <p:nvPicPr>
          <p:cNvPr id="4" name="Audio 3">
            <a:hlinkClick r:id="" action="ppaction://media"/>
            <a:extLst>
              <a:ext uri="{FF2B5EF4-FFF2-40B4-BE49-F238E27FC236}">
                <a16:creationId xmlns:a16="http://schemas.microsoft.com/office/drawing/2014/main" id="{FA8CFCDD-A616-7046-B991-0BD5059C17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8619171"/>
      </p:ext>
    </p:extLst>
  </p:cSld>
  <p:clrMapOvr>
    <a:masterClrMapping/>
  </p:clrMapOvr>
  <p:transition advClick="0" advTm="15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UrsulaFrayneTheme">
  <a:themeElements>
    <a:clrScheme name="UrsulaFrayne">
      <a:dk1>
        <a:sysClr val="windowText" lastClr="000000"/>
      </a:dk1>
      <a:lt1>
        <a:sysClr val="window" lastClr="FFFFFF"/>
      </a:lt1>
      <a:dk2>
        <a:srgbClr val="C00000"/>
      </a:dk2>
      <a:lt2>
        <a:srgbClr val="C9C9C9"/>
      </a:lt2>
      <a:accent1>
        <a:srgbClr val="757070"/>
      </a:accent1>
      <a:accent2>
        <a:srgbClr val="C00000"/>
      </a:accent2>
      <a:accent3>
        <a:srgbClr val="C9C9C9"/>
      </a:accent3>
      <a:accent4>
        <a:srgbClr val="FFFFFF"/>
      </a:accent4>
      <a:accent5>
        <a:srgbClr val="000000"/>
      </a:accent5>
      <a:accent6>
        <a:srgbClr val="F2F2F2"/>
      </a:accent6>
      <a:hlink>
        <a:srgbClr val="FF0000"/>
      </a:hlink>
      <a:folHlink>
        <a:srgbClr val="7F7F7F"/>
      </a:folHlink>
    </a:clrScheme>
    <a:fontScheme name="UrsulaFrayne">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rsulaFrayneTheme" id="{187CBD70-F3BB-4D6E-9AC5-0196FE7A1279}" vid="{D6974407-42FC-405A-96E0-29D12B19B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2350D0A3AC0A4396F4BA63B0AA0513" ma:contentTypeVersion="36" ma:contentTypeDescription="Create a new document." ma:contentTypeScope="" ma:versionID="f27be0d70e7a6844b9ca0e7ea5673565">
  <xsd:schema xmlns:xsd="http://www.w3.org/2001/XMLSchema" xmlns:xs="http://www.w3.org/2001/XMLSchema" xmlns:p="http://schemas.microsoft.com/office/2006/metadata/properties" xmlns:ns2="e2924766-cb4d-4f5e-87fa-796fc9619634" xmlns:ns3="a60c0a39-4643-4f0b-9aa6-c269a66e5659" xmlns:ns4="5a6257ec-4509-419a-b773-4482e5bf9861" targetNamespace="http://schemas.microsoft.com/office/2006/metadata/properties" ma:root="true" ma:fieldsID="ec79711381cafb6f269a7a748cef9c8d" ns2:_="" ns3:_="" ns4:_="">
    <xsd:import namespace="e2924766-cb4d-4f5e-87fa-796fc9619634"/>
    <xsd:import namespace="a60c0a39-4643-4f0b-9aa6-c269a66e5659"/>
    <xsd:import namespace="5a6257ec-4509-419a-b773-4482e5bf98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24766-cb4d-4f5e-87fa-796fc96196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60a88298-1645-4136-8d18-1d3c604d3b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0c0a39-4643-4f0b-9aa6-c269a66e56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257ec-4509-419a-b773-4482e5bf9861" elementFormDefault="qualified">
    <xsd:import namespace="http://schemas.microsoft.com/office/2006/documentManagement/types"/>
    <xsd:import namespace="http://schemas.microsoft.com/office/infopath/2007/PartnerControls"/>
    <xsd:element name="TaxCatchAll" ma:index="43" nillable="true" ma:displayName="Taxonomy Catch All Column" ma:hidden="true" ma:list="{856800b0-81e4-4547-bb81-6a1e845a0975}" ma:internalName="TaxCatchAll" ma:showField="CatchAllData" ma:web="a60c0a39-4643-4f0b-9aa6-c269a66e5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e2924766-cb4d-4f5e-87fa-796fc9619634" xsi:nil="true"/>
    <Teachers xmlns="e2924766-cb4d-4f5e-87fa-796fc9619634">
      <UserInfo>
        <DisplayName/>
        <AccountId xsi:nil="true"/>
        <AccountType/>
      </UserInfo>
    </Teachers>
    <Student_Groups xmlns="e2924766-cb4d-4f5e-87fa-796fc9619634">
      <UserInfo>
        <DisplayName/>
        <AccountId xsi:nil="true"/>
        <AccountType/>
      </UserInfo>
    </Student_Groups>
    <Distribution_Groups xmlns="e2924766-cb4d-4f5e-87fa-796fc9619634" xsi:nil="true"/>
    <Templates xmlns="e2924766-cb4d-4f5e-87fa-796fc9619634" xsi:nil="true"/>
    <Has_Teacher_Only_SectionGroup xmlns="e2924766-cb4d-4f5e-87fa-796fc9619634" xsi:nil="true"/>
    <CultureName xmlns="e2924766-cb4d-4f5e-87fa-796fc9619634" xsi:nil="true"/>
    <LMS_Mappings xmlns="e2924766-cb4d-4f5e-87fa-796fc9619634" xsi:nil="true"/>
    <Invited_Students xmlns="e2924766-cb4d-4f5e-87fa-796fc9619634" xsi:nil="true"/>
    <Is_Collaboration_Space_Locked xmlns="e2924766-cb4d-4f5e-87fa-796fc9619634" xsi:nil="true"/>
    <Owner xmlns="e2924766-cb4d-4f5e-87fa-796fc9619634">
      <UserInfo>
        <DisplayName/>
        <AccountId xsi:nil="true"/>
        <AccountType/>
      </UserInfo>
    </Owner>
    <DefaultSectionNames xmlns="e2924766-cb4d-4f5e-87fa-796fc9619634" xsi:nil="true"/>
    <Math_Settings xmlns="e2924766-cb4d-4f5e-87fa-796fc9619634" xsi:nil="true"/>
    <NotebookType xmlns="e2924766-cb4d-4f5e-87fa-796fc9619634" xsi:nil="true"/>
    <TeamsChannelId xmlns="e2924766-cb4d-4f5e-87fa-796fc9619634" xsi:nil="true"/>
    <Invited_Teachers xmlns="e2924766-cb4d-4f5e-87fa-796fc9619634" xsi:nil="true"/>
    <IsNotebookLocked xmlns="e2924766-cb4d-4f5e-87fa-796fc9619634" xsi:nil="true"/>
    <FolderType xmlns="e2924766-cb4d-4f5e-87fa-796fc9619634" xsi:nil="true"/>
    <Students xmlns="e2924766-cb4d-4f5e-87fa-796fc9619634">
      <UserInfo>
        <DisplayName/>
        <AccountId xsi:nil="true"/>
        <AccountType/>
      </UserInfo>
    </Students>
    <AppVersion xmlns="e2924766-cb4d-4f5e-87fa-796fc9619634" xsi:nil="true"/>
    <lcf76f155ced4ddcb4097134ff3c332f xmlns="e2924766-cb4d-4f5e-87fa-796fc9619634">
      <Terms xmlns="http://schemas.microsoft.com/office/infopath/2007/PartnerControls"/>
    </lcf76f155ced4ddcb4097134ff3c332f>
    <TaxCatchAll xmlns="5a6257ec-4509-419a-b773-4482e5bf9861" xsi:nil="true"/>
  </documentManagement>
</p:properties>
</file>

<file path=customXml/itemProps1.xml><?xml version="1.0" encoding="utf-8"?>
<ds:datastoreItem xmlns:ds="http://schemas.openxmlformats.org/officeDocument/2006/customXml" ds:itemID="{3B5E64F9-F2F8-41A9-BA0C-AA021ACB58B7}">
  <ds:schemaRefs>
    <ds:schemaRef ds:uri="http://schemas.microsoft.com/sharepoint/v3/contenttype/forms"/>
  </ds:schemaRefs>
</ds:datastoreItem>
</file>

<file path=customXml/itemProps2.xml><?xml version="1.0" encoding="utf-8"?>
<ds:datastoreItem xmlns:ds="http://schemas.openxmlformats.org/officeDocument/2006/customXml" ds:itemID="{3A25582A-C5C6-4B07-B6A1-0214362B6E6D}"/>
</file>

<file path=customXml/itemProps3.xml><?xml version="1.0" encoding="utf-8"?>
<ds:datastoreItem xmlns:ds="http://schemas.openxmlformats.org/officeDocument/2006/customXml" ds:itemID="{A0980F1D-1A15-4DC9-A6E6-049AF4726551}">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a60c0a39-4643-4f0b-9aa6-c269a66e5659"/>
    <ds:schemaRef ds:uri="e2924766-cb4d-4f5e-87fa-796fc961963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UrsulaFrayneTheme</Template>
  <TotalTime>305</TotalTime>
  <Words>671</Words>
  <Application>Microsoft Macintosh PowerPoint</Application>
  <PresentationFormat>Widescreen</PresentationFormat>
  <Paragraphs>112</Paragraphs>
  <Slides>21</Slides>
  <Notes>6</Notes>
  <HiddenSlides>0</HiddenSlides>
  <MMClips>21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Verdana</vt:lpstr>
      <vt:lpstr>UrsulaFrayneTheme</vt:lpstr>
      <vt:lpstr>Ursula Frayne Catholic College</vt:lpstr>
      <vt:lpstr>PowerPoint Presentation</vt:lpstr>
      <vt:lpstr>PowerPoint Presentation</vt:lpstr>
      <vt:lpstr>FRAYNE GRADUATE STATEMENT (What are the qualities, attributes and dispositions  the College community aspires for its Year 12 graduates?)  </vt:lpstr>
      <vt:lpstr>A Learning and Faith Sharing Community, Centred in Christ</vt:lpstr>
      <vt:lpstr>PowerPoint Presentation</vt:lpstr>
      <vt:lpstr>ATTENDANCE</vt:lpstr>
      <vt:lpstr>ATTENDANCE</vt:lpstr>
      <vt:lpstr>ATTENDANCE</vt:lpstr>
      <vt:lpstr>CODE OF CONDUCT</vt:lpstr>
      <vt:lpstr>PowerPoint Presentation</vt:lpstr>
      <vt:lpstr>PowerPoint Presentation</vt:lpstr>
      <vt:lpstr>PowerPoint Presentation</vt:lpstr>
      <vt:lpstr>PowerPoint Presentation</vt:lpstr>
      <vt:lpstr>PowerPoint Presentation</vt:lpstr>
      <vt:lpstr>SEQTA </vt:lpstr>
      <vt:lpstr>PowerPoint Presentation</vt:lpstr>
      <vt:lpstr>Units of Work Religion</vt:lpstr>
      <vt:lpstr>HEALTH / CHILD PROTECTION</vt:lpstr>
      <vt:lpstr>Digital Technologies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Ursula Frayne Catholic College</dc:title>
  <dc:creator>Kelly Chambers</dc:creator>
  <cp:lastModifiedBy>Christopher Andrews (Ursula Frayne Catholic College - Victoria Park)</cp:lastModifiedBy>
  <cp:revision>47</cp:revision>
  <cp:lastPrinted>2021-02-08T23:22:57Z</cp:lastPrinted>
  <dcterms:created xsi:type="dcterms:W3CDTF">2017-05-30T01:34:47Z</dcterms:created>
  <dcterms:modified xsi:type="dcterms:W3CDTF">2022-02-16T03:14:11Z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0x010100562350D0A3AC0A4396F4BA63B0AA0513</vt:lpwstr>
  </property>
</Properties>
</file>